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Agrandir Bold" pitchFamily="2" charset="77"/>
      <p:regular r:id="rId25"/>
      <p:bold r:id="rId26"/>
    </p:embeddedFont>
    <p:embeddedFont>
      <p:font typeface="Agrandir Heavy" pitchFamily="2" charset="77"/>
      <p:regular r:id="rId27"/>
      <p:bold r:id="rId28"/>
    </p:embeddedFont>
    <p:embeddedFont>
      <p:font typeface="Agrandir Wide Bold" pitchFamily="2" charset="77"/>
      <p:regular r:id="rId29"/>
      <p:bold r:id="rId30"/>
    </p:embeddedFont>
    <p:embeddedFont>
      <p:font typeface="Agrandir Wide Bold Italics" pitchFamily="2" charset="77"/>
      <p:regular r:id="rId31"/>
      <p:bold r:id="rId32"/>
      <p:italic r:id="rId33"/>
      <p:boldItalic r:id="rId34"/>
    </p:embeddedFont>
    <p:embeddedFont>
      <p:font typeface="Agrandir Wide Medium" pitchFamily="2" charset="77"/>
      <p:regular r:id="rId35"/>
    </p:embeddedFont>
    <p:embeddedFont>
      <p:font typeface="Agrandir Wide Ultra-Bold" pitchFamily="2" charset="77"/>
      <p:regular r:id="rId36"/>
      <p:bold r:id="rId37"/>
    </p:embeddedFont>
    <p:embeddedFont>
      <p:font typeface="Arial" panose="020B0604020202020204" pitchFamily="34" charset="0"/>
      <p:regular r:id="rId38"/>
    </p:embeddedFont>
    <p:embeddedFont>
      <p:font typeface="Arial Bold" panose="020B0802020202020204" pitchFamily="34" charset="77"/>
      <p:regular r:id="rId39"/>
      <p:bold r:id="rId40"/>
    </p:embeddedFont>
    <p:embeddedFont>
      <p:font typeface="Arial Bold Italics" panose="020B0802020202090204" pitchFamily="34" charset="77"/>
      <p:regular r:id="rId41"/>
      <p:bold r:id="rId42"/>
      <p:italic r:id="rId43"/>
      <p:boldItalic r:id="rId44"/>
    </p:embeddedFont>
    <p:embeddedFont>
      <p:font typeface="Arial Italics" panose="020B0502020202090204" pitchFamily="34" charset="77"/>
      <p:regular r:id="rId45"/>
      <p:italic r:id="rId46"/>
    </p:embeddedFont>
    <p:embeddedFont>
      <p:font typeface="Calibri" panose="020F0502020204030204" pitchFamily="34" charset="0"/>
      <p:regular r:id="rId47"/>
      <p:bold r:id="rId48"/>
      <p:italic r:id="rId49"/>
      <p:boldItalic r:id="rId50"/>
    </p:embeddedFont>
    <p:embeddedFont>
      <p:font typeface="Canva Sans" panose="020B0503030501040103" pitchFamily="34" charset="0"/>
      <p:regular r:id="rId51"/>
    </p:embeddedFont>
    <p:embeddedFont>
      <p:font typeface="Canva Sans Bold" panose="020B0803030501040103" pitchFamily="34" charset="0"/>
      <p:regular r:id="rId52"/>
      <p:bold r:id="rId53"/>
    </p:embeddedFont>
    <p:embeddedFont>
      <p:font typeface="Canva Sans Bold Italics" panose="020B0803030501040103" pitchFamily="34" charset="0"/>
      <p:regular r:id="rId54"/>
      <p:bold r:id="rId55"/>
      <p:italic r:id="rId56"/>
      <p:boldItalic r:id="rId57"/>
    </p:embeddedFont>
    <p:embeddedFont>
      <p:font typeface="Canva Sans Italics" panose="020B0503030501040103" pitchFamily="34" charset="0"/>
      <p:regular r:id="rId58"/>
      <p:italic r:id="rId59"/>
    </p:embeddedFont>
    <p:embeddedFont>
      <p:font typeface="Canva Sans Medium" panose="020B0603030501040103" pitchFamily="34" charset="0"/>
      <p:regular r:id="rId60"/>
    </p:embeddedFont>
    <p:embeddedFont>
      <p:font typeface="Chau Philomene" panose="02000806040000020003" pitchFamily="2" charset="0"/>
      <p:regular r:id="rId61"/>
    </p:embeddedFont>
    <p:embeddedFont>
      <p:font typeface="Cousine" panose="02070409020205020404" pitchFamily="49" charset="0"/>
      <p:regular r:id="rId62"/>
    </p:embeddedFont>
    <p:embeddedFont>
      <p:font typeface="Cousine Bold" panose="02070709020205020404" pitchFamily="49" charset="0"/>
      <p:regular r:id="rId63"/>
      <p:bold r:id="rId64"/>
    </p:embeddedFont>
    <p:embeddedFont>
      <p:font typeface="Cousine Italics" panose="02070409020205090404" pitchFamily="49" charset="0"/>
      <p:regular r:id="rId65"/>
      <p:italic r:id="rId66"/>
    </p:embeddedFont>
    <p:embeddedFont>
      <p:font typeface="Cup Cakes" pitchFamily="2" charset="0"/>
      <p:regular r:id="rId67"/>
    </p:embeddedFont>
    <p:embeddedFont>
      <p:font typeface="Glacial Indifference" pitchFamily="2" charset="0"/>
      <p:regular r:id="rId68"/>
    </p:embeddedFont>
    <p:embeddedFont>
      <p:font typeface="Glacial Indifference Bold" pitchFamily="2" charset="0"/>
      <p:regular r:id="rId69"/>
      <p:bold r:id="rId70"/>
    </p:embeddedFont>
    <p:embeddedFont>
      <p:font typeface="Glacial Indifference Bold Italics" pitchFamily="2" charset="0"/>
      <p:regular r:id="rId71"/>
      <p:bold r:id="rId72"/>
      <p:italic r:id="rId73"/>
      <p:boldItalic r:id="rId74"/>
    </p:embeddedFont>
    <p:embeddedFont>
      <p:font typeface="Klein Bold" panose="02000503060000020004" pitchFamily="2" charset="0"/>
      <p:regular r:id="rId75"/>
      <p:bold r:id="rId76"/>
    </p:embeddedFont>
    <p:embeddedFont>
      <p:font typeface="TT Rounds Condensed" panose="02000506030000020003" pitchFamily="2" charset="77"/>
      <p:regular r:id="rId77"/>
    </p:embeddedFont>
    <p:embeddedFont>
      <p:font typeface="TT Rounds Condensed Bold Italics" panose="02000806030000090003" pitchFamily="2" charset="77"/>
      <p:regular r:id="rId78"/>
      <p:bold r:id="rId79"/>
      <p:italic r:id="rId80"/>
      <p:boldItalic r:id="rId81"/>
    </p:embeddedFont>
    <p:embeddedFont>
      <p:font typeface="TT Rounds Condensed Italics" panose="02000506030000090003" pitchFamily="2" charset="77"/>
      <p:regular r:id="rId82"/>
      <p:italic r:id="rId83"/>
    </p:embeddedFont>
    <p:embeddedFont>
      <p:font typeface="ดองเต่า" pitchFamily="2" charset="-34"/>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40" autoAdjust="0"/>
  </p:normalViewPr>
  <p:slideViewPr>
    <p:cSldViewPr>
      <p:cViewPr varScale="1">
        <p:scale>
          <a:sx n="71" d="100"/>
          <a:sy n="71" d="100"/>
        </p:scale>
        <p:origin x="7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92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2.fntdata"/><Relationship Id="rId21" Type="http://schemas.openxmlformats.org/officeDocument/2006/relationships/slide" Target="slides/slide20.xml"/><Relationship Id="rId42" Type="http://schemas.openxmlformats.org/officeDocument/2006/relationships/font" Target="fonts/font18.fntdata"/><Relationship Id="rId47" Type="http://schemas.openxmlformats.org/officeDocument/2006/relationships/font" Target="fonts/font23.fntdata"/><Relationship Id="rId63" Type="http://schemas.openxmlformats.org/officeDocument/2006/relationships/font" Target="fonts/font39.fntdata"/><Relationship Id="rId68" Type="http://schemas.openxmlformats.org/officeDocument/2006/relationships/font" Target="fonts/font44.fntdata"/><Relationship Id="rId84" Type="http://schemas.openxmlformats.org/officeDocument/2006/relationships/font" Target="fonts/font6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font" Target="fonts/font8.fntdata"/><Relationship Id="rId37" Type="http://schemas.openxmlformats.org/officeDocument/2006/relationships/font" Target="fonts/font13.fntdata"/><Relationship Id="rId53" Type="http://schemas.openxmlformats.org/officeDocument/2006/relationships/font" Target="fonts/font29.fntdata"/><Relationship Id="rId58" Type="http://schemas.openxmlformats.org/officeDocument/2006/relationships/font" Target="fonts/font34.fntdata"/><Relationship Id="rId74" Type="http://schemas.openxmlformats.org/officeDocument/2006/relationships/font" Target="fonts/font50.fntdata"/><Relationship Id="rId79" Type="http://schemas.openxmlformats.org/officeDocument/2006/relationships/font" Target="fonts/font5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font" Target="fonts/font32.fntdata"/><Relationship Id="rId64" Type="http://schemas.openxmlformats.org/officeDocument/2006/relationships/font" Target="fonts/font40.fntdata"/><Relationship Id="rId69" Type="http://schemas.openxmlformats.org/officeDocument/2006/relationships/font" Target="fonts/font45.fntdata"/><Relationship Id="rId77" Type="http://schemas.openxmlformats.org/officeDocument/2006/relationships/font" Target="fonts/font53.fntdata"/><Relationship Id="rId8" Type="http://schemas.openxmlformats.org/officeDocument/2006/relationships/slide" Target="slides/slide7.xml"/><Relationship Id="rId51" Type="http://schemas.openxmlformats.org/officeDocument/2006/relationships/font" Target="fonts/font27.fntdata"/><Relationship Id="rId72" Type="http://schemas.openxmlformats.org/officeDocument/2006/relationships/font" Target="fonts/font48.fntdata"/><Relationship Id="rId80" Type="http://schemas.openxmlformats.org/officeDocument/2006/relationships/font" Target="fonts/font56.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59" Type="http://schemas.openxmlformats.org/officeDocument/2006/relationships/font" Target="fonts/font35.fntdata"/><Relationship Id="rId67" Type="http://schemas.openxmlformats.org/officeDocument/2006/relationships/font" Target="fonts/font43.fntdata"/><Relationship Id="rId20" Type="http://schemas.openxmlformats.org/officeDocument/2006/relationships/slide" Target="slides/slide19.xml"/><Relationship Id="rId41" Type="http://schemas.openxmlformats.org/officeDocument/2006/relationships/font" Target="fonts/font17.fntdata"/><Relationship Id="rId54" Type="http://schemas.openxmlformats.org/officeDocument/2006/relationships/font" Target="fonts/font30.fntdata"/><Relationship Id="rId62" Type="http://schemas.openxmlformats.org/officeDocument/2006/relationships/font" Target="fonts/font38.fntdata"/><Relationship Id="rId70" Type="http://schemas.openxmlformats.org/officeDocument/2006/relationships/font" Target="fonts/font46.fntdata"/><Relationship Id="rId75" Type="http://schemas.openxmlformats.org/officeDocument/2006/relationships/font" Target="fonts/font51.fntdata"/><Relationship Id="rId83" Type="http://schemas.openxmlformats.org/officeDocument/2006/relationships/font" Target="fonts/font5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font" Target="fonts/font33.fntdata"/><Relationship Id="rId10" Type="http://schemas.openxmlformats.org/officeDocument/2006/relationships/slide" Target="slides/slide9.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 Id="rId60" Type="http://schemas.openxmlformats.org/officeDocument/2006/relationships/font" Target="fonts/font36.fntdata"/><Relationship Id="rId65" Type="http://schemas.openxmlformats.org/officeDocument/2006/relationships/font" Target="fonts/font41.fntdata"/><Relationship Id="rId73" Type="http://schemas.openxmlformats.org/officeDocument/2006/relationships/font" Target="fonts/font49.fntdata"/><Relationship Id="rId78" Type="http://schemas.openxmlformats.org/officeDocument/2006/relationships/font" Target="fonts/font54.fntdata"/><Relationship Id="rId81" Type="http://schemas.openxmlformats.org/officeDocument/2006/relationships/font" Target="fonts/font57.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5.fntdata"/><Relationship Id="rId34" Type="http://schemas.openxmlformats.org/officeDocument/2006/relationships/font" Target="fonts/font10.fntdata"/><Relationship Id="rId50" Type="http://schemas.openxmlformats.org/officeDocument/2006/relationships/font" Target="fonts/font26.fntdata"/><Relationship Id="rId55" Type="http://schemas.openxmlformats.org/officeDocument/2006/relationships/font" Target="fonts/font31.fntdata"/><Relationship Id="rId76" Type="http://schemas.openxmlformats.org/officeDocument/2006/relationships/font" Target="fonts/font52.fntdata"/><Relationship Id="rId7" Type="http://schemas.openxmlformats.org/officeDocument/2006/relationships/slide" Target="slides/slide6.xml"/><Relationship Id="rId71" Type="http://schemas.openxmlformats.org/officeDocument/2006/relationships/font" Target="fonts/font47.fntdata"/><Relationship Id="rId2" Type="http://schemas.openxmlformats.org/officeDocument/2006/relationships/slide" Target="slides/slide1.xml"/><Relationship Id="rId29" Type="http://schemas.openxmlformats.org/officeDocument/2006/relationships/font" Target="fonts/font5.fntdata"/><Relationship Id="rId24" Type="http://schemas.openxmlformats.org/officeDocument/2006/relationships/notesMaster" Target="notesMasters/notesMaster1.xml"/><Relationship Id="rId40" Type="http://schemas.openxmlformats.org/officeDocument/2006/relationships/font" Target="fonts/font16.fntdata"/><Relationship Id="rId45" Type="http://schemas.openxmlformats.org/officeDocument/2006/relationships/font" Target="fonts/font21.fntdata"/><Relationship Id="rId66" Type="http://schemas.openxmlformats.org/officeDocument/2006/relationships/font" Target="fonts/font42.fntdata"/><Relationship Id="rId87" Type="http://schemas.openxmlformats.org/officeDocument/2006/relationships/theme" Target="theme/theme1.xml"/><Relationship Id="rId61" Type="http://schemas.openxmlformats.org/officeDocument/2006/relationships/font" Target="fonts/font37.fntdata"/><Relationship Id="rId82" Type="http://schemas.openxmlformats.org/officeDocument/2006/relationships/font" Target="fonts/font5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26.png"/><Relationship Id="rId4" Type="http://schemas.openxmlformats.org/officeDocument/2006/relationships/image" Target="../media/image36.sv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6.png"/><Relationship Id="rId7"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3.sv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6.png"/><Relationship Id="rId7"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9.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6.png"/><Relationship Id="rId4"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7.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grpSp>
        <p:nvGrpSpPr>
          <p:cNvPr id="3" name="Group 3"/>
          <p:cNvGrpSpPr/>
          <p:nvPr/>
        </p:nvGrpSpPr>
        <p:grpSpPr>
          <a:xfrm>
            <a:off x="11900760" y="1227478"/>
            <a:ext cx="5221362" cy="7832043"/>
            <a:chOff x="0" y="0"/>
            <a:chExt cx="6350000" cy="9525000"/>
          </a:xfrm>
        </p:grpSpPr>
        <p:sp>
          <p:nvSpPr>
            <p:cNvPr id="4" name="Freeform 4"/>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34365" r="-34365"/>
              </a:stretch>
            </a:blipFill>
          </p:spPr>
        </p:sp>
      </p:grpSp>
      <p:sp>
        <p:nvSpPr>
          <p:cNvPr id="5" name="TextBox 5"/>
          <p:cNvSpPr txBox="1"/>
          <p:nvPr/>
        </p:nvSpPr>
        <p:spPr>
          <a:xfrm>
            <a:off x="512074" y="800100"/>
            <a:ext cx="10971513" cy="5537116"/>
          </a:xfrm>
          <a:prstGeom prst="rect">
            <a:avLst/>
          </a:prstGeom>
        </p:spPr>
        <p:txBody>
          <a:bodyPr lIns="0" tIns="0" rIns="0" bIns="0" rtlCol="0" anchor="t">
            <a:spAutoFit/>
          </a:bodyPr>
          <a:lstStyle/>
          <a:p>
            <a:pPr algn="l">
              <a:lnSpc>
                <a:spcPts val="10418"/>
              </a:lnSpc>
            </a:pPr>
            <a:r>
              <a:rPr lang="en-US" sz="8904" b="1">
                <a:solidFill>
                  <a:srgbClr val="210026"/>
                </a:solidFill>
                <a:latin typeface="Agrandir Heavy"/>
                <a:ea typeface="Agrandir Heavy"/>
                <a:cs typeface="Agrandir Heavy"/>
                <a:sym typeface="Agrandir Heavy"/>
              </a:rPr>
              <a:t>ONLYFANS</a:t>
            </a:r>
          </a:p>
          <a:p>
            <a:pPr algn="l">
              <a:lnSpc>
                <a:spcPts val="10418"/>
              </a:lnSpc>
            </a:pPr>
            <a:r>
              <a:rPr lang="en-US" sz="8904" b="1">
                <a:solidFill>
                  <a:srgbClr val="210026"/>
                </a:solidFill>
                <a:latin typeface="Agrandir Heavy"/>
                <a:ea typeface="Agrandir Heavy"/>
                <a:cs typeface="Agrandir Heavy"/>
                <a:sym typeface="Agrandir Heavy"/>
              </a:rPr>
              <a:t>UN ESPACIO BLANQUEADO DEL SEXO</a:t>
            </a:r>
          </a:p>
        </p:txBody>
      </p:sp>
      <p:sp>
        <p:nvSpPr>
          <p:cNvPr id="6" name="Freeform 6"/>
          <p:cNvSpPr/>
          <p:nvPr/>
        </p:nvSpPr>
        <p:spPr>
          <a:xfrm>
            <a:off x="263595" y="8199586"/>
            <a:ext cx="3800820" cy="1719871"/>
          </a:xfrm>
          <a:custGeom>
            <a:avLst/>
            <a:gdLst/>
            <a:ahLst/>
            <a:cxnLst/>
            <a:rect l="l" t="t" r="r" b="b"/>
            <a:pathLst>
              <a:path w="3800820" h="1719871">
                <a:moveTo>
                  <a:pt x="0" y="0"/>
                </a:moveTo>
                <a:lnTo>
                  <a:pt x="3800820" y="0"/>
                </a:lnTo>
                <a:lnTo>
                  <a:pt x="3800820" y="1719871"/>
                </a:lnTo>
                <a:lnTo>
                  <a:pt x="0" y="1719871"/>
                </a:lnTo>
                <a:lnTo>
                  <a:pt x="0" y="0"/>
                </a:lnTo>
                <a:close/>
              </a:path>
            </a:pathLst>
          </a:custGeom>
          <a:blipFill>
            <a:blip r:embed="rId5"/>
            <a:stretch>
              <a:fillRect b="-275"/>
            </a:stretch>
          </a:blipFill>
        </p:spPr>
      </p:sp>
      <p:sp>
        <p:nvSpPr>
          <p:cNvPr id="7" name="Freeform 7" descr="Icono  Descripción generada automáticamente"/>
          <p:cNvSpPr/>
          <p:nvPr/>
        </p:nvSpPr>
        <p:spPr>
          <a:xfrm>
            <a:off x="4344574" y="6892798"/>
            <a:ext cx="2265086" cy="3102859"/>
          </a:xfrm>
          <a:custGeom>
            <a:avLst/>
            <a:gdLst/>
            <a:ahLst/>
            <a:cxnLst/>
            <a:rect l="l" t="t" r="r" b="b"/>
            <a:pathLst>
              <a:path w="2265086" h="3102859">
                <a:moveTo>
                  <a:pt x="0" y="0"/>
                </a:moveTo>
                <a:lnTo>
                  <a:pt x="2265085" y="0"/>
                </a:lnTo>
                <a:lnTo>
                  <a:pt x="2265085" y="3102859"/>
                </a:lnTo>
                <a:lnTo>
                  <a:pt x="0" y="3102859"/>
                </a:lnTo>
                <a:lnTo>
                  <a:pt x="0" y="0"/>
                </a:lnTo>
                <a:close/>
              </a:path>
            </a:pathLst>
          </a:custGeom>
          <a:blipFill>
            <a:blip r:embed="rId6"/>
            <a:stretch>
              <a:fillRect b="-114"/>
            </a:stretch>
          </a:blipFill>
        </p:spPr>
      </p:sp>
      <p:sp>
        <p:nvSpPr>
          <p:cNvPr id="8" name="Freeform 8"/>
          <p:cNvSpPr/>
          <p:nvPr/>
        </p:nvSpPr>
        <p:spPr>
          <a:xfrm>
            <a:off x="7262291" y="8859524"/>
            <a:ext cx="2753073" cy="1059933"/>
          </a:xfrm>
          <a:custGeom>
            <a:avLst/>
            <a:gdLst/>
            <a:ahLst/>
            <a:cxnLst/>
            <a:rect l="l" t="t" r="r" b="b"/>
            <a:pathLst>
              <a:path w="2753073" h="1059933">
                <a:moveTo>
                  <a:pt x="0" y="0"/>
                </a:moveTo>
                <a:lnTo>
                  <a:pt x="2753072" y="0"/>
                </a:lnTo>
                <a:lnTo>
                  <a:pt x="2753072" y="1059933"/>
                </a:lnTo>
                <a:lnTo>
                  <a:pt x="0" y="1059933"/>
                </a:lnTo>
                <a:lnTo>
                  <a:pt x="0" y="0"/>
                </a:lnTo>
                <a:close/>
              </a:path>
            </a:pathLst>
          </a:custGeom>
          <a:blipFill>
            <a:blip r:embed="rId7"/>
            <a:stretch>
              <a:fillRect b="-75"/>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2728739" y="-1648171"/>
            <a:ext cx="12830521" cy="13222771"/>
          </a:xfrm>
          <a:custGeom>
            <a:avLst/>
            <a:gdLst/>
            <a:ahLst/>
            <a:cxnLst/>
            <a:rect l="l" t="t" r="r" b="b"/>
            <a:pathLst>
              <a:path w="12830521" h="13222771">
                <a:moveTo>
                  <a:pt x="0" y="0"/>
                </a:moveTo>
                <a:lnTo>
                  <a:pt x="12830522" y="0"/>
                </a:lnTo>
                <a:lnTo>
                  <a:pt x="12830522" y="13222771"/>
                </a:lnTo>
                <a:lnTo>
                  <a:pt x="0" y="13222771"/>
                </a:lnTo>
                <a:lnTo>
                  <a:pt x="0" y="0"/>
                </a:lnTo>
                <a:close/>
              </a:path>
            </a:pathLst>
          </a:custGeom>
          <a:blipFill>
            <a:blip r:embed="rId3">
              <a:alphaModFix amt="24000"/>
            </a:blip>
            <a:stretch>
              <a:fillRect l="-7361" r="-11782" b="-99"/>
            </a:stretch>
          </a:blipFill>
        </p:spPr>
      </p:sp>
      <p:sp>
        <p:nvSpPr>
          <p:cNvPr id="4" name="Freeform 4"/>
          <p:cNvSpPr/>
          <p:nvPr/>
        </p:nvSpPr>
        <p:spPr>
          <a:xfrm rot="-7598542">
            <a:off x="7739779" y="8026456"/>
            <a:ext cx="1106146" cy="1298802"/>
          </a:xfrm>
          <a:custGeom>
            <a:avLst/>
            <a:gdLst/>
            <a:ahLst/>
            <a:cxnLst/>
            <a:rect l="l" t="t" r="r" b="b"/>
            <a:pathLst>
              <a:path w="1106146" h="1298802">
                <a:moveTo>
                  <a:pt x="0" y="0"/>
                </a:moveTo>
                <a:lnTo>
                  <a:pt x="1106146" y="0"/>
                </a:lnTo>
                <a:lnTo>
                  <a:pt x="1106146" y="1298802"/>
                </a:lnTo>
                <a:lnTo>
                  <a:pt x="0" y="1298802"/>
                </a:lnTo>
                <a:lnTo>
                  <a:pt x="0" y="0"/>
                </a:lnTo>
                <a:close/>
              </a:path>
            </a:pathLst>
          </a:custGeom>
          <a:blipFill>
            <a:blip r:embed="rId4"/>
            <a:stretch>
              <a:fillRect/>
            </a:stretch>
          </a:blipFill>
        </p:spPr>
      </p:sp>
      <p:sp>
        <p:nvSpPr>
          <p:cNvPr id="5" name="TextBox 5"/>
          <p:cNvSpPr txBox="1"/>
          <p:nvPr/>
        </p:nvSpPr>
        <p:spPr>
          <a:xfrm>
            <a:off x="644303" y="2404226"/>
            <a:ext cx="8225633" cy="5618907"/>
          </a:xfrm>
          <a:prstGeom prst="rect">
            <a:avLst/>
          </a:prstGeom>
        </p:spPr>
        <p:txBody>
          <a:bodyPr lIns="0" tIns="0" rIns="0" bIns="0" rtlCol="0" anchor="t">
            <a:spAutoFit/>
          </a:bodyPr>
          <a:lstStyle/>
          <a:p>
            <a:pPr algn="ctr">
              <a:lnSpc>
                <a:spcPts val="3496"/>
              </a:lnSpc>
              <a:spcBef>
                <a:spcPct val="0"/>
              </a:spcBef>
            </a:pPr>
            <a:r>
              <a:rPr lang="en-US" sz="2497" b="1">
                <a:solidFill>
                  <a:srgbClr val="000000"/>
                </a:solidFill>
                <a:latin typeface="Canva Sans Bold"/>
                <a:ea typeface="Canva Sans Bold"/>
                <a:cs typeface="Canva Sans Bold"/>
                <a:sym typeface="Canva Sans Bold"/>
              </a:rPr>
              <a:t>Jóvenes universitarias </a:t>
            </a:r>
            <a:r>
              <a:rPr lang="en-US" sz="2497">
                <a:solidFill>
                  <a:srgbClr val="000000"/>
                </a:solidFill>
                <a:latin typeface="Canva Sans"/>
                <a:ea typeface="Canva Sans"/>
                <a:cs typeface="Canva Sans"/>
                <a:sym typeface="Canva Sans"/>
              </a:rPr>
              <a:t>que no se encuentran en situación de vulnerabilidad.</a:t>
            </a:r>
          </a:p>
          <a:p>
            <a:pPr algn="ctr">
              <a:lnSpc>
                <a:spcPts val="3496"/>
              </a:lnSpc>
              <a:spcBef>
                <a:spcPct val="0"/>
              </a:spcBef>
            </a:pPr>
            <a:r>
              <a:rPr lang="en-US" sz="2497" b="1">
                <a:solidFill>
                  <a:srgbClr val="000000"/>
                </a:solidFill>
                <a:latin typeface="Canva Sans Bold"/>
                <a:ea typeface="Canva Sans Bold"/>
                <a:cs typeface="Canva Sans Bold"/>
                <a:sym typeface="Canva Sans Bold"/>
              </a:rPr>
              <a:t>Hombres:</a:t>
            </a:r>
            <a:r>
              <a:rPr lang="en-US" sz="2497">
                <a:solidFill>
                  <a:srgbClr val="000000"/>
                </a:solidFill>
                <a:latin typeface="Canva Sans"/>
                <a:ea typeface="Canva Sans"/>
                <a:cs typeface="Canva Sans"/>
                <a:sym typeface="Canva Sans"/>
              </a:rPr>
              <a:t> ante similares situaciones de precariedad económica no tienden a contemplar su cosificación sexual y la consiguiente mercatilización de sus cuerpos como una opción posible:</a:t>
            </a:r>
          </a:p>
          <a:p>
            <a:pPr algn="ctr">
              <a:lnSpc>
                <a:spcPts val="3496"/>
              </a:lnSpc>
              <a:spcBef>
                <a:spcPct val="0"/>
              </a:spcBef>
            </a:pPr>
            <a:r>
              <a:rPr lang="en-US" sz="2497" b="1">
                <a:solidFill>
                  <a:srgbClr val="000000"/>
                </a:solidFill>
                <a:latin typeface="Canva Sans Bold"/>
                <a:ea typeface="Canva Sans Bold"/>
                <a:cs typeface="Canva Sans Bold"/>
                <a:sym typeface="Canva Sans Bold"/>
              </a:rPr>
              <a:t>Fenómeno de “la doble verdad”:</a:t>
            </a:r>
            <a:r>
              <a:rPr lang="en-US" sz="2497">
                <a:solidFill>
                  <a:srgbClr val="000000"/>
                </a:solidFill>
                <a:latin typeface="Canva Sans"/>
                <a:ea typeface="Canva Sans"/>
                <a:cs typeface="Canva Sans"/>
                <a:sym typeface="Canva Sans"/>
              </a:rPr>
              <a:t> la juventud aprende que hombres y mujeres son iguales, por un lado, mientras que, por el otro, interiorizan la posición deshumanizada de las mujeres como objetos sexuales y de placer mediante la pornificación cultural y la pornografía explícita. (De Miguel, 2022: 310). </a:t>
            </a:r>
          </a:p>
        </p:txBody>
      </p:sp>
      <p:sp>
        <p:nvSpPr>
          <p:cNvPr id="6" name="Freeform 6"/>
          <p:cNvSpPr/>
          <p:nvPr/>
        </p:nvSpPr>
        <p:spPr>
          <a:xfrm>
            <a:off x="9144000" y="1236256"/>
            <a:ext cx="8802778" cy="6786877"/>
          </a:xfrm>
          <a:custGeom>
            <a:avLst/>
            <a:gdLst/>
            <a:ahLst/>
            <a:cxnLst/>
            <a:rect l="l" t="t" r="r" b="b"/>
            <a:pathLst>
              <a:path w="8802778" h="6786877">
                <a:moveTo>
                  <a:pt x="0" y="0"/>
                </a:moveTo>
                <a:lnTo>
                  <a:pt x="8802778" y="0"/>
                </a:lnTo>
                <a:lnTo>
                  <a:pt x="8802778" y="6786877"/>
                </a:lnTo>
                <a:lnTo>
                  <a:pt x="0" y="6786877"/>
                </a:lnTo>
                <a:lnTo>
                  <a:pt x="0" y="0"/>
                </a:lnTo>
                <a:close/>
              </a:path>
            </a:pathLst>
          </a:custGeom>
          <a:blipFill>
            <a:blip r:embed="rId5"/>
            <a:stretch>
              <a:fillRect/>
            </a:stretch>
          </a:blipFill>
          <a:ln w="104775" cap="sq">
            <a:solidFill>
              <a:srgbClr val="000000"/>
            </a:solidFill>
            <a:prstDash val="dash"/>
            <a:miter/>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6372413" y="2370791"/>
            <a:ext cx="5545419" cy="5545419"/>
          </a:xfrm>
          <a:custGeom>
            <a:avLst/>
            <a:gdLst/>
            <a:ahLst/>
            <a:cxnLst/>
            <a:rect l="l" t="t" r="r" b="b"/>
            <a:pathLst>
              <a:path w="5545419" h="5545419">
                <a:moveTo>
                  <a:pt x="0" y="0"/>
                </a:moveTo>
                <a:lnTo>
                  <a:pt x="5545418" y="0"/>
                </a:lnTo>
                <a:lnTo>
                  <a:pt x="5545418" y="5545418"/>
                </a:lnTo>
                <a:lnTo>
                  <a:pt x="0" y="5545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280000">
            <a:off x="11434380" y="1625938"/>
            <a:ext cx="2207960" cy="1241057"/>
          </a:xfrm>
          <a:custGeom>
            <a:avLst/>
            <a:gdLst/>
            <a:ahLst/>
            <a:cxnLst/>
            <a:rect l="l" t="t" r="r" b="b"/>
            <a:pathLst>
              <a:path w="2207960" h="1241057">
                <a:moveTo>
                  <a:pt x="0" y="0"/>
                </a:moveTo>
                <a:lnTo>
                  <a:pt x="2207960" y="0"/>
                </a:lnTo>
                <a:lnTo>
                  <a:pt x="2207960" y="1241057"/>
                </a:lnTo>
                <a:lnTo>
                  <a:pt x="0" y="1241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5520000" flipH="1">
            <a:off x="11434380" y="7295681"/>
            <a:ext cx="2207960" cy="1241057"/>
          </a:xfrm>
          <a:custGeom>
            <a:avLst/>
            <a:gdLst/>
            <a:ahLst/>
            <a:cxnLst/>
            <a:rect l="l" t="t" r="r" b="b"/>
            <a:pathLst>
              <a:path w="2207960" h="1241057">
                <a:moveTo>
                  <a:pt x="2207960" y="0"/>
                </a:moveTo>
                <a:lnTo>
                  <a:pt x="0" y="0"/>
                </a:lnTo>
                <a:lnTo>
                  <a:pt x="0" y="1241057"/>
                </a:lnTo>
                <a:lnTo>
                  <a:pt x="2207960" y="1241057"/>
                </a:lnTo>
                <a:lnTo>
                  <a:pt x="22079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5520000">
            <a:off x="4609754" y="7295681"/>
            <a:ext cx="2207960" cy="1241057"/>
          </a:xfrm>
          <a:custGeom>
            <a:avLst/>
            <a:gdLst/>
            <a:ahLst/>
            <a:cxnLst/>
            <a:rect l="l" t="t" r="r" b="b"/>
            <a:pathLst>
              <a:path w="2207960" h="1241057">
                <a:moveTo>
                  <a:pt x="0" y="0"/>
                </a:moveTo>
                <a:lnTo>
                  <a:pt x="2207959" y="0"/>
                </a:lnTo>
                <a:lnTo>
                  <a:pt x="2207959" y="1241057"/>
                </a:lnTo>
                <a:lnTo>
                  <a:pt x="0" y="1241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5280000" flipH="1">
            <a:off x="4609754" y="1625938"/>
            <a:ext cx="2207960" cy="1241057"/>
          </a:xfrm>
          <a:custGeom>
            <a:avLst/>
            <a:gdLst/>
            <a:ahLst/>
            <a:cxnLst/>
            <a:rect l="l" t="t" r="r" b="b"/>
            <a:pathLst>
              <a:path w="2207960" h="1241057">
                <a:moveTo>
                  <a:pt x="2207959" y="0"/>
                </a:moveTo>
                <a:lnTo>
                  <a:pt x="0" y="0"/>
                </a:lnTo>
                <a:lnTo>
                  <a:pt x="0" y="1241057"/>
                </a:lnTo>
                <a:lnTo>
                  <a:pt x="2207959" y="1241057"/>
                </a:lnTo>
                <a:lnTo>
                  <a:pt x="220795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10800000">
            <a:off x="4908742" y="4732120"/>
            <a:ext cx="1425520" cy="698436"/>
          </a:xfrm>
          <a:custGeom>
            <a:avLst/>
            <a:gdLst/>
            <a:ahLst/>
            <a:cxnLst/>
            <a:rect l="l" t="t" r="r" b="b"/>
            <a:pathLst>
              <a:path w="1425520" h="698436">
                <a:moveTo>
                  <a:pt x="0" y="0"/>
                </a:moveTo>
                <a:lnTo>
                  <a:pt x="1425520" y="0"/>
                </a:lnTo>
                <a:lnTo>
                  <a:pt x="1425520" y="698436"/>
                </a:lnTo>
                <a:lnTo>
                  <a:pt x="0" y="698436"/>
                </a:lnTo>
                <a:lnTo>
                  <a:pt x="0" y="0"/>
                </a:lnTo>
                <a:close/>
              </a:path>
            </a:pathLst>
          </a:custGeom>
          <a:blipFill>
            <a:blip r:embed="rId7">
              <a:extLst>
                <a:ext uri="{96DAC541-7B7A-43D3-8B79-37D633B846F1}">
                  <asvg:svgBlip xmlns:asvg="http://schemas.microsoft.com/office/drawing/2016/SVG/main" r:embed="rId8"/>
                </a:ext>
              </a:extLst>
            </a:blip>
            <a:stretch>
              <a:fillRect r="-131" b="-111235"/>
            </a:stretch>
          </a:blipFill>
        </p:spPr>
      </p:sp>
      <p:grpSp>
        <p:nvGrpSpPr>
          <p:cNvPr id="9" name="Group 9"/>
          <p:cNvGrpSpPr/>
          <p:nvPr/>
        </p:nvGrpSpPr>
        <p:grpSpPr>
          <a:xfrm>
            <a:off x="337467" y="654270"/>
            <a:ext cx="834664" cy="834664"/>
            <a:chOff x="0" y="0"/>
            <a:chExt cx="1112885" cy="1112885"/>
          </a:xfrm>
        </p:grpSpPr>
        <p:grpSp>
          <p:nvGrpSpPr>
            <p:cNvPr id="10" name="Group 10"/>
            <p:cNvGrpSpPr/>
            <p:nvPr/>
          </p:nvGrpSpPr>
          <p:grpSpPr>
            <a:xfrm>
              <a:off x="0" y="0"/>
              <a:ext cx="1112885" cy="111288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D9FF"/>
              </a:solidFill>
            </p:spPr>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2337"/>
                  </a:lnSpc>
                </a:pPr>
                <a:endParaRPr/>
              </a:p>
            </p:txBody>
          </p:sp>
        </p:grpSp>
        <p:sp>
          <p:nvSpPr>
            <p:cNvPr id="13" name="Freeform 13"/>
            <p:cNvSpPr/>
            <p:nvPr/>
          </p:nvSpPr>
          <p:spPr>
            <a:xfrm>
              <a:off x="53243" y="51349"/>
              <a:ext cx="1006399" cy="1010187"/>
            </a:xfrm>
            <a:custGeom>
              <a:avLst/>
              <a:gdLst/>
              <a:ahLst/>
              <a:cxnLst/>
              <a:rect l="l" t="t" r="r" b="b"/>
              <a:pathLst>
                <a:path w="1006399" h="1010187">
                  <a:moveTo>
                    <a:pt x="0" y="0"/>
                  </a:moveTo>
                  <a:lnTo>
                    <a:pt x="1006399" y="0"/>
                  </a:lnTo>
                  <a:lnTo>
                    <a:pt x="1006399" y="1010187"/>
                  </a:lnTo>
                  <a:lnTo>
                    <a:pt x="0" y="1010187"/>
                  </a:lnTo>
                  <a:lnTo>
                    <a:pt x="0" y="0"/>
                  </a:lnTo>
                  <a:close/>
                </a:path>
              </a:pathLst>
            </a:custGeom>
            <a:blipFill>
              <a:blip r:embed="rId9"/>
              <a:stretch>
                <a:fillRect/>
              </a:stretch>
            </a:blipFill>
          </p:spPr>
        </p:sp>
        <p:sp>
          <p:nvSpPr>
            <p:cNvPr id="14" name="TextBox 14"/>
            <p:cNvSpPr txBox="1"/>
            <p:nvPr/>
          </p:nvSpPr>
          <p:spPr>
            <a:xfrm>
              <a:off x="211253" y="315930"/>
              <a:ext cx="840528" cy="576275"/>
            </a:xfrm>
            <a:prstGeom prst="rect">
              <a:avLst/>
            </a:prstGeom>
          </p:spPr>
          <p:txBody>
            <a:bodyPr lIns="0" tIns="0" rIns="0" bIns="0" rtlCol="0" anchor="t">
              <a:spAutoFit/>
            </a:bodyPr>
            <a:lstStyle/>
            <a:p>
              <a:pPr algn="ctr">
                <a:lnSpc>
                  <a:spcPts val="3030"/>
                </a:lnSpc>
              </a:pPr>
              <a:r>
                <a:rPr lang="en-US" sz="3329" spc="-362">
                  <a:solidFill>
                    <a:srgbClr val="000000"/>
                  </a:solidFill>
                  <a:latin typeface="Cup Cakes"/>
                  <a:ea typeface="Cup Cakes"/>
                  <a:cs typeface="Cup Cakes"/>
                  <a:sym typeface="Cup Cakes"/>
                </a:rPr>
                <a:t>01</a:t>
              </a:r>
            </a:p>
          </p:txBody>
        </p:sp>
      </p:grpSp>
      <p:sp>
        <p:nvSpPr>
          <p:cNvPr id="15" name="TextBox 15"/>
          <p:cNvSpPr txBox="1"/>
          <p:nvPr/>
        </p:nvSpPr>
        <p:spPr>
          <a:xfrm>
            <a:off x="7685723" y="3243367"/>
            <a:ext cx="2916553" cy="3838365"/>
          </a:xfrm>
          <a:prstGeom prst="rect">
            <a:avLst/>
          </a:prstGeom>
        </p:spPr>
        <p:txBody>
          <a:bodyPr lIns="0" tIns="0" rIns="0" bIns="0" rtlCol="0" anchor="t">
            <a:spAutoFit/>
          </a:bodyPr>
          <a:lstStyle/>
          <a:p>
            <a:pPr algn="ctr">
              <a:lnSpc>
                <a:spcPts val="3772"/>
              </a:lnSpc>
            </a:pPr>
            <a:r>
              <a:rPr lang="en-US" sz="3461" spc="-377">
                <a:solidFill>
                  <a:srgbClr val="000000"/>
                </a:solidFill>
                <a:latin typeface="Cup Cakes"/>
                <a:ea typeface="Cup Cakes"/>
                <a:cs typeface="Cup Cakes"/>
                <a:sym typeface="Cup Cakes"/>
              </a:rPr>
              <a:t>La cosificación sexual y la falsa idea de empoderamiento entre las mujeres a partir de su hipersexualización</a:t>
            </a:r>
          </a:p>
        </p:txBody>
      </p:sp>
      <p:sp>
        <p:nvSpPr>
          <p:cNvPr id="16" name="TextBox 16"/>
          <p:cNvSpPr txBox="1"/>
          <p:nvPr/>
        </p:nvSpPr>
        <p:spPr>
          <a:xfrm>
            <a:off x="13614371" y="1632586"/>
            <a:ext cx="4003479" cy="1883852"/>
          </a:xfrm>
          <a:prstGeom prst="rect">
            <a:avLst/>
          </a:prstGeom>
        </p:spPr>
        <p:txBody>
          <a:bodyPr lIns="0" tIns="0" rIns="0" bIns="0" rtlCol="0" anchor="t">
            <a:spAutoFit/>
          </a:bodyPr>
          <a:lstStyle/>
          <a:p>
            <a:pPr algn="l">
              <a:lnSpc>
                <a:spcPts val="2146"/>
              </a:lnSpc>
            </a:pPr>
            <a:r>
              <a:rPr lang="en-US" sz="2024">
                <a:solidFill>
                  <a:srgbClr val="000000"/>
                </a:solidFill>
                <a:latin typeface="Canva Sans"/>
                <a:ea typeface="Canva Sans"/>
                <a:cs typeface="Canva Sans"/>
                <a:sym typeface="Canva Sans"/>
              </a:rPr>
              <a:t>La </a:t>
            </a:r>
            <a:r>
              <a:rPr lang="en-US" sz="2024" b="1">
                <a:solidFill>
                  <a:srgbClr val="000000"/>
                </a:solidFill>
                <a:latin typeface="Canva Sans Bold"/>
                <a:ea typeface="Canva Sans Bold"/>
                <a:cs typeface="Canva Sans Bold"/>
                <a:sym typeface="Canva Sans Bold"/>
              </a:rPr>
              <a:t>industria criminal del sexo</a:t>
            </a:r>
            <a:r>
              <a:rPr lang="en-US" sz="2024">
                <a:solidFill>
                  <a:srgbClr val="000000"/>
                </a:solidFill>
                <a:latin typeface="Canva Sans"/>
                <a:ea typeface="Canva Sans"/>
                <a:cs typeface="Canva Sans"/>
                <a:sym typeface="Canva Sans"/>
              </a:rPr>
              <a:t>,</a:t>
            </a:r>
            <a:r>
              <a:rPr lang="en-US" sz="2024" b="1">
                <a:solidFill>
                  <a:srgbClr val="000000"/>
                </a:solidFill>
                <a:latin typeface="Canva Sans Bold"/>
                <a:ea typeface="Canva Sans Bold"/>
                <a:cs typeface="Canva Sans Bold"/>
                <a:sym typeface="Canva Sans Bold"/>
              </a:rPr>
              <a:t> </a:t>
            </a:r>
            <a:r>
              <a:rPr lang="en-US" sz="2024">
                <a:solidFill>
                  <a:srgbClr val="000000"/>
                </a:solidFill>
                <a:latin typeface="Canva Sans"/>
                <a:ea typeface="Canva Sans"/>
                <a:cs typeface="Canva Sans"/>
                <a:sym typeface="Canva Sans"/>
              </a:rPr>
              <a:t>ávida de mercancía joven, utiliza en la actualidad el </a:t>
            </a:r>
            <a:r>
              <a:rPr lang="en-US" sz="2024" b="1">
                <a:solidFill>
                  <a:srgbClr val="000000"/>
                </a:solidFill>
                <a:latin typeface="Canva Sans Bold"/>
                <a:ea typeface="Canva Sans Bold"/>
                <a:cs typeface="Canva Sans Bold"/>
                <a:sym typeface="Canva Sans Bold"/>
              </a:rPr>
              <a:t>perverso mensaje de dirigirse a las jóvenes para venderles empoderamiento. “Capital erótico”.</a:t>
            </a:r>
          </a:p>
        </p:txBody>
      </p:sp>
      <p:sp>
        <p:nvSpPr>
          <p:cNvPr id="17" name="TextBox 17"/>
          <p:cNvSpPr txBox="1"/>
          <p:nvPr/>
        </p:nvSpPr>
        <p:spPr>
          <a:xfrm>
            <a:off x="13670777" y="7935259"/>
            <a:ext cx="4003479" cy="1083752"/>
          </a:xfrm>
          <a:prstGeom prst="rect">
            <a:avLst/>
          </a:prstGeom>
        </p:spPr>
        <p:txBody>
          <a:bodyPr lIns="0" tIns="0" rIns="0" bIns="0" rtlCol="0" anchor="t">
            <a:spAutoFit/>
          </a:bodyPr>
          <a:lstStyle/>
          <a:p>
            <a:pPr algn="l">
              <a:lnSpc>
                <a:spcPts val="2146"/>
              </a:lnSpc>
            </a:pPr>
            <a:r>
              <a:rPr lang="en-US" sz="2024">
                <a:solidFill>
                  <a:srgbClr val="000000"/>
                </a:solidFill>
                <a:latin typeface="Canva Sans"/>
                <a:ea typeface="Canva Sans"/>
                <a:cs typeface="Canva Sans"/>
                <a:sym typeface="Canva Sans"/>
              </a:rPr>
              <a:t>Tener una cuenta en Onlyfans, donde pueden </a:t>
            </a:r>
            <a:r>
              <a:rPr lang="en-US" sz="2024" b="1">
                <a:solidFill>
                  <a:srgbClr val="000000"/>
                </a:solidFill>
                <a:latin typeface="Canva Sans Bold"/>
                <a:ea typeface="Canva Sans Bold"/>
                <a:cs typeface="Canva Sans Bold"/>
                <a:sym typeface="Canva Sans Bold"/>
              </a:rPr>
              <a:t>exhibir y explotar su capital erótico </a:t>
            </a:r>
            <a:r>
              <a:rPr lang="en-US" sz="2024">
                <a:solidFill>
                  <a:srgbClr val="000000"/>
                </a:solidFill>
                <a:latin typeface="Canva Sans"/>
                <a:ea typeface="Canva Sans"/>
                <a:cs typeface="Canva Sans"/>
                <a:sym typeface="Canva Sans"/>
              </a:rPr>
              <a:t>les puede resultar </a:t>
            </a:r>
            <a:r>
              <a:rPr lang="en-US" sz="2024" b="1">
                <a:solidFill>
                  <a:srgbClr val="000000"/>
                </a:solidFill>
                <a:latin typeface="Canva Sans Bold"/>
                <a:ea typeface="Canva Sans Bold"/>
                <a:cs typeface="Canva Sans Bold"/>
                <a:sym typeface="Canva Sans Bold"/>
              </a:rPr>
              <a:t>empoderante. </a:t>
            </a:r>
          </a:p>
        </p:txBody>
      </p:sp>
      <p:sp>
        <p:nvSpPr>
          <p:cNvPr id="18" name="TextBox 18"/>
          <p:cNvSpPr txBox="1"/>
          <p:nvPr/>
        </p:nvSpPr>
        <p:spPr>
          <a:xfrm>
            <a:off x="811105" y="1632586"/>
            <a:ext cx="4003479" cy="1617152"/>
          </a:xfrm>
          <a:prstGeom prst="rect">
            <a:avLst/>
          </a:prstGeom>
        </p:spPr>
        <p:txBody>
          <a:bodyPr lIns="0" tIns="0" rIns="0" bIns="0" rtlCol="0" anchor="t">
            <a:spAutoFit/>
          </a:bodyPr>
          <a:lstStyle/>
          <a:p>
            <a:pPr algn="l">
              <a:lnSpc>
                <a:spcPts val="2146"/>
              </a:lnSpc>
            </a:pPr>
            <a:r>
              <a:rPr lang="en-US" sz="2024">
                <a:solidFill>
                  <a:srgbClr val="000000"/>
                </a:solidFill>
                <a:latin typeface="Canva Sans"/>
                <a:ea typeface="Canva Sans"/>
                <a:cs typeface="Canva Sans"/>
                <a:sym typeface="Canva Sans"/>
              </a:rPr>
              <a:t>Las mujeres se socializan (tutoriales y rutinas diarias sobre belleza, moda y atractivo sexual en </a:t>
            </a:r>
            <a:r>
              <a:rPr lang="en-US" sz="2024" b="1">
                <a:solidFill>
                  <a:srgbClr val="000000"/>
                </a:solidFill>
                <a:latin typeface="Canva Sans Bold"/>
                <a:ea typeface="Canva Sans Bold"/>
                <a:cs typeface="Canva Sans Bold"/>
                <a:sym typeface="Canva Sans Bold"/>
              </a:rPr>
              <a:t>redes sociales y medios digitales</a:t>
            </a:r>
            <a:r>
              <a:rPr lang="en-US" sz="2024">
                <a:solidFill>
                  <a:srgbClr val="000000"/>
                </a:solidFill>
                <a:latin typeface="Canva Sans"/>
                <a:ea typeface="Canva Sans"/>
                <a:cs typeface="Canva Sans"/>
                <a:sym typeface="Canva Sans"/>
              </a:rPr>
              <a:t> para explotar </a:t>
            </a:r>
            <a:r>
              <a:rPr lang="en-US" sz="2024" i="1">
                <a:solidFill>
                  <a:srgbClr val="000000"/>
                </a:solidFill>
                <a:latin typeface="Canva Sans Italics"/>
                <a:ea typeface="Canva Sans Italics"/>
                <a:cs typeface="Canva Sans Italics"/>
                <a:sym typeface="Canva Sans Italics"/>
              </a:rPr>
              <a:t>“el poder de la feminidad”) </a:t>
            </a:r>
          </a:p>
        </p:txBody>
      </p:sp>
      <p:sp>
        <p:nvSpPr>
          <p:cNvPr id="19" name="TextBox 19"/>
          <p:cNvSpPr txBox="1"/>
          <p:nvPr/>
        </p:nvSpPr>
        <p:spPr>
          <a:xfrm>
            <a:off x="1271884" y="339127"/>
            <a:ext cx="4303236" cy="1149807"/>
          </a:xfrm>
          <a:prstGeom prst="rect">
            <a:avLst/>
          </a:prstGeom>
        </p:spPr>
        <p:txBody>
          <a:bodyPr lIns="0" tIns="0" rIns="0" bIns="0" rtlCol="0" anchor="t">
            <a:spAutoFit/>
          </a:bodyPr>
          <a:lstStyle/>
          <a:p>
            <a:pPr algn="l">
              <a:lnSpc>
                <a:spcPts val="4404"/>
              </a:lnSpc>
            </a:pPr>
            <a:r>
              <a:rPr lang="en-US" sz="4839" spc="-527">
                <a:solidFill>
                  <a:srgbClr val="000000"/>
                </a:solidFill>
                <a:latin typeface="Cup Cakes"/>
                <a:ea typeface="Cup Cakes"/>
                <a:cs typeface="Cup Cakes"/>
                <a:sym typeface="Cup Cakes"/>
              </a:rPr>
              <a:t>Patriarcado de consentimiento</a:t>
            </a:r>
          </a:p>
        </p:txBody>
      </p:sp>
      <p:sp>
        <p:nvSpPr>
          <p:cNvPr id="20" name="TextBox 20"/>
          <p:cNvSpPr txBox="1"/>
          <p:nvPr/>
        </p:nvSpPr>
        <p:spPr>
          <a:xfrm>
            <a:off x="858018" y="4749907"/>
            <a:ext cx="4003479" cy="1617152"/>
          </a:xfrm>
          <a:prstGeom prst="rect">
            <a:avLst/>
          </a:prstGeom>
        </p:spPr>
        <p:txBody>
          <a:bodyPr lIns="0" tIns="0" rIns="0" bIns="0" rtlCol="0" anchor="t">
            <a:spAutoFit/>
          </a:bodyPr>
          <a:lstStyle/>
          <a:p>
            <a:pPr algn="l">
              <a:lnSpc>
                <a:spcPts val="2146"/>
              </a:lnSpc>
            </a:pPr>
            <a:r>
              <a:rPr lang="en-US" sz="2024">
                <a:solidFill>
                  <a:srgbClr val="000000"/>
                </a:solidFill>
                <a:latin typeface="Canva Sans"/>
                <a:ea typeface="Canva Sans"/>
                <a:cs typeface="Canva Sans"/>
                <a:sym typeface="Canva Sans"/>
              </a:rPr>
              <a:t>Para que las mujeres ajusten su sexualidad a la propuesta dominante. Las mujeres se esfuerzan en cumplir con estos </a:t>
            </a:r>
            <a:r>
              <a:rPr lang="en-US" sz="2024" b="1">
                <a:solidFill>
                  <a:srgbClr val="000000"/>
                </a:solidFill>
                <a:latin typeface="Canva Sans Bold"/>
                <a:ea typeface="Canva Sans Bold"/>
                <a:cs typeface="Canva Sans Bold"/>
                <a:sym typeface="Canva Sans Bold"/>
              </a:rPr>
              <a:t>mandatos de género: cánones estéticos, seducción, etc. </a:t>
            </a:r>
          </a:p>
        </p:txBody>
      </p:sp>
      <p:sp>
        <p:nvSpPr>
          <p:cNvPr id="21" name="TextBox 21"/>
          <p:cNvSpPr txBox="1"/>
          <p:nvPr/>
        </p:nvSpPr>
        <p:spPr>
          <a:xfrm>
            <a:off x="1318267" y="4053145"/>
            <a:ext cx="4395467" cy="597357"/>
          </a:xfrm>
          <a:prstGeom prst="rect">
            <a:avLst/>
          </a:prstGeom>
        </p:spPr>
        <p:txBody>
          <a:bodyPr lIns="0" tIns="0" rIns="0" bIns="0" rtlCol="0" anchor="t">
            <a:spAutoFit/>
          </a:bodyPr>
          <a:lstStyle/>
          <a:p>
            <a:pPr algn="l">
              <a:lnSpc>
                <a:spcPts val="4404"/>
              </a:lnSpc>
            </a:pPr>
            <a:r>
              <a:rPr lang="en-US" sz="4839" spc="-527">
                <a:solidFill>
                  <a:srgbClr val="000000"/>
                </a:solidFill>
                <a:latin typeface="Cup Cakes"/>
                <a:ea typeface="Cup Cakes"/>
                <a:cs typeface="Cup Cakes"/>
                <a:sym typeface="Cup Cakes"/>
              </a:rPr>
              <a:t>Presión normativa</a:t>
            </a:r>
          </a:p>
        </p:txBody>
      </p:sp>
      <p:sp>
        <p:nvSpPr>
          <p:cNvPr id="22" name="TextBox 22"/>
          <p:cNvSpPr txBox="1"/>
          <p:nvPr/>
        </p:nvSpPr>
        <p:spPr>
          <a:xfrm>
            <a:off x="905264" y="7963723"/>
            <a:ext cx="4003479" cy="1883852"/>
          </a:xfrm>
          <a:prstGeom prst="rect">
            <a:avLst/>
          </a:prstGeom>
        </p:spPr>
        <p:txBody>
          <a:bodyPr lIns="0" tIns="0" rIns="0" bIns="0" rtlCol="0" anchor="t">
            <a:spAutoFit/>
          </a:bodyPr>
          <a:lstStyle/>
          <a:p>
            <a:pPr algn="l">
              <a:lnSpc>
                <a:spcPts val="2146"/>
              </a:lnSpc>
            </a:pPr>
            <a:r>
              <a:rPr lang="en-US" sz="2024">
                <a:solidFill>
                  <a:srgbClr val="000000"/>
                </a:solidFill>
                <a:latin typeface="Canva Sans"/>
                <a:ea typeface="Canva Sans"/>
                <a:cs typeface="Canva Sans"/>
                <a:sym typeface="Canva Sans"/>
              </a:rPr>
              <a:t>Las chicas, cada vez más jóvenes, empiezan a creer que deben ajustarse. Así, las mujeres se perpetúan como </a:t>
            </a:r>
            <a:r>
              <a:rPr lang="en-US" sz="2024" b="1">
                <a:solidFill>
                  <a:srgbClr val="000000"/>
                </a:solidFill>
                <a:latin typeface="Canva Sans Bold"/>
                <a:ea typeface="Canva Sans Bold"/>
                <a:cs typeface="Canva Sans Bold"/>
                <a:sym typeface="Canva Sans Bold"/>
              </a:rPr>
              <a:t>objetos sexuales a partir de su autocosificación sexual “ELEGIDA LIBREMENTE”</a:t>
            </a:r>
          </a:p>
        </p:txBody>
      </p:sp>
      <p:sp>
        <p:nvSpPr>
          <p:cNvPr id="23" name="TextBox 23"/>
          <p:cNvSpPr txBox="1"/>
          <p:nvPr/>
        </p:nvSpPr>
        <p:spPr>
          <a:xfrm>
            <a:off x="1213052" y="6924596"/>
            <a:ext cx="5137489" cy="1149807"/>
          </a:xfrm>
          <a:prstGeom prst="rect">
            <a:avLst/>
          </a:prstGeom>
        </p:spPr>
        <p:txBody>
          <a:bodyPr lIns="0" tIns="0" rIns="0" bIns="0" rtlCol="0" anchor="t">
            <a:spAutoFit/>
          </a:bodyPr>
          <a:lstStyle/>
          <a:p>
            <a:pPr algn="l">
              <a:lnSpc>
                <a:spcPts val="4404"/>
              </a:lnSpc>
            </a:pPr>
            <a:r>
              <a:rPr lang="en-US" sz="4839" spc="-527">
                <a:solidFill>
                  <a:srgbClr val="000000"/>
                </a:solidFill>
                <a:latin typeface="Cup Cakes"/>
                <a:ea typeface="Cup Cakes"/>
                <a:cs typeface="Cup Cakes"/>
                <a:sym typeface="Cup Cakes"/>
              </a:rPr>
              <a:t>cada vez más sexualizado </a:t>
            </a:r>
          </a:p>
        </p:txBody>
      </p:sp>
      <p:grpSp>
        <p:nvGrpSpPr>
          <p:cNvPr id="24" name="Group 24"/>
          <p:cNvGrpSpPr/>
          <p:nvPr/>
        </p:nvGrpSpPr>
        <p:grpSpPr>
          <a:xfrm>
            <a:off x="337467" y="3870040"/>
            <a:ext cx="834664" cy="834664"/>
            <a:chOff x="0" y="0"/>
            <a:chExt cx="1112885" cy="1112885"/>
          </a:xfrm>
        </p:grpSpPr>
        <p:grpSp>
          <p:nvGrpSpPr>
            <p:cNvPr id="25" name="Group 25"/>
            <p:cNvGrpSpPr/>
            <p:nvPr/>
          </p:nvGrpSpPr>
          <p:grpSpPr>
            <a:xfrm>
              <a:off x="0" y="0"/>
              <a:ext cx="1112885" cy="111288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D9FF"/>
              </a:solidFill>
            </p:spPr>
          </p:sp>
          <p:sp>
            <p:nvSpPr>
              <p:cNvPr id="27" name="TextBox 27"/>
              <p:cNvSpPr txBox="1"/>
              <p:nvPr/>
            </p:nvSpPr>
            <p:spPr>
              <a:xfrm>
                <a:off x="76200" y="47625"/>
                <a:ext cx="660400" cy="688975"/>
              </a:xfrm>
              <a:prstGeom prst="rect">
                <a:avLst/>
              </a:prstGeom>
            </p:spPr>
            <p:txBody>
              <a:bodyPr lIns="50800" tIns="50800" rIns="50800" bIns="50800" rtlCol="0" anchor="ctr"/>
              <a:lstStyle/>
              <a:p>
                <a:pPr algn="ctr">
                  <a:lnSpc>
                    <a:spcPts val="2337"/>
                  </a:lnSpc>
                </a:pPr>
                <a:endParaRPr/>
              </a:p>
            </p:txBody>
          </p:sp>
        </p:grpSp>
        <p:sp>
          <p:nvSpPr>
            <p:cNvPr id="28" name="Freeform 28"/>
            <p:cNvSpPr/>
            <p:nvPr/>
          </p:nvSpPr>
          <p:spPr>
            <a:xfrm>
              <a:off x="53243" y="51349"/>
              <a:ext cx="1006399" cy="1010187"/>
            </a:xfrm>
            <a:custGeom>
              <a:avLst/>
              <a:gdLst/>
              <a:ahLst/>
              <a:cxnLst/>
              <a:rect l="l" t="t" r="r" b="b"/>
              <a:pathLst>
                <a:path w="1006399" h="1010187">
                  <a:moveTo>
                    <a:pt x="0" y="0"/>
                  </a:moveTo>
                  <a:lnTo>
                    <a:pt x="1006399" y="0"/>
                  </a:lnTo>
                  <a:lnTo>
                    <a:pt x="1006399" y="1010187"/>
                  </a:lnTo>
                  <a:lnTo>
                    <a:pt x="0" y="1010187"/>
                  </a:lnTo>
                  <a:lnTo>
                    <a:pt x="0" y="0"/>
                  </a:lnTo>
                  <a:close/>
                </a:path>
              </a:pathLst>
            </a:custGeom>
            <a:blipFill>
              <a:blip r:embed="rId9"/>
              <a:stretch>
                <a:fillRect/>
              </a:stretch>
            </a:blipFill>
          </p:spPr>
        </p:sp>
        <p:sp>
          <p:nvSpPr>
            <p:cNvPr id="29" name="TextBox 29"/>
            <p:cNvSpPr txBox="1"/>
            <p:nvPr/>
          </p:nvSpPr>
          <p:spPr>
            <a:xfrm>
              <a:off x="211253" y="315930"/>
              <a:ext cx="840528" cy="576275"/>
            </a:xfrm>
            <a:prstGeom prst="rect">
              <a:avLst/>
            </a:prstGeom>
          </p:spPr>
          <p:txBody>
            <a:bodyPr lIns="0" tIns="0" rIns="0" bIns="0" rtlCol="0" anchor="t">
              <a:spAutoFit/>
            </a:bodyPr>
            <a:lstStyle/>
            <a:p>
              <a:pPr algn="ctr">
                <a:lnSpc>
                  <a:spcPts val="3030"/>
                </a:lnSpc>
              </a:pPr>
              <a:r>
                <a:rPr lang="en-US" sz="3329" spc="-362">
                  <a:solidFill>
                    <a:srgbClr val="000000"/>
                  </a:solidFill>
                  <a:latin typeface="Cup Cakes"/>
                  <a:ea typeface="Cup Cakes"/>
                  <a:cs typeface="Cup Cakes"/>
                  <a:sym typeface="Cup Cakes"/>
                </a:rPr>
                <a:t>02</a:t>
              </a:r>
            </a:p>
          </p:txBody>
        </p:sp>
      </p:grpSp>
      <p:grpSp>
        <p:nvGrpSpPr>
          <p:cNvPr id="30" name="Group 30"/>
          <p:cNvGrpSpPr/>
          <p:nvPr/>
        </p:nvGrpSpPr>
        <p:grpSpPr>
          <a:xfrm>
            <a:off x="337467" y="6986184"/>
            <a:ext cx="834664" cy="834664"/>
            <a:chOff x="0" y="0"/>
            <a:chExt cx="1112885" cy="1112885"/>
          </a:xfrm>
        </p:grpSpPr>
        <p:grpSp>
          <p:nvGrpSpPr>
            <p:cNvPr id="31" name="Group 31"/>
            <p:cNvGrpSpPr/>
            <p:nvPr/>
          </p:nvGrpSpPr>
          <p:grpSpPr>
            <a:xfrm>
              <a:off x="0" y="0"/>
              <a:ext cx="1112885" cy="1112885"/>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D9FF"/>
              </a:solidFill>
            </p:spPr>
          </p:sp>
          <p:sp>
            <p:nvSpPr>
              <p:cNvPr id="33" name="TextBox 33"/>
              <p:cNvSpPr txBox="1"/>
              <p:nvPr/>
            </p:nvSpPr>
            <p:spPr>
              <a:xfrm>
                <a:off x="76200" y="47625"/>
                <a:ext cx="660400" cy="688975"/>
              </a:xfrm>
              <a:prstGeom prst="rect">
                <a:avLst/>
              </a:prstGeom>
            </p:spPr>
            <p:txBody>
              <a:bodyPr lIns="50800" tIns="50800" rIns="50800" bIns="50800" rtlCol="0" anchor="ctr"/>
              <a:lstStyle/>
              <a:p>
                <a:pPr algn="ctr">
                  <a:lnSpc>
                    <a:spcPts val="2337"/>
                  </a:lnSpc>
                </a:pPr>
                <a:endParaRPr/>
              </a:p>
            </p:txBody>
          </p:sp>
        </p:grpSp>
        <p:sp>
          <p:nvSpPr>
            <p:cNvPr id="34" name="Freeform 34"/>
            <p:cNvSpPr/>
            <p:nvPr/>
          </p:nvSpPr>
          <p:spPr>
            <a:xfrm>
              <a:off x="53243" y="51349"/>
              <a:ext cx="1006399" cy="1010187"/>
            </a:xfrm>
            <a:custGeom>
              <a:avLst/>
              <a:gdLst/>
              <a:ahLst/>
              <a:cxnLst/>
              <a:rect l="l" t="t" r="r" b="b"/>
              <a:pathLst>
                <a:path w="1006399" h="1010187">
                  <a:moveTo>
                    <a:pt x="0" y="0"/>
                  </a:moveTo>
                  <a:lnTo>
                    <a:pt x="1006399" y="0"/>
                  </a:lnTo>
                  <a:lnTo>
                    <a:pt x="1006399" y="1010187"/>
                  </a:lnTo>
                  <a:lnTo>
                    <a:pt x="0" y="1010187"/>
                  </a:lnTo>
                  <a:lnTo>
                    <a:pt x="0" y="0"/>
                  </a:lnTo>
                  <a:close/>
                </a:path>
              </a:pathLst>
            </a:custGeom>
            <a:blipFill>
              <a:blip r:embed="rId9"/>
              <a:stretch>
                <a:fillRect/>
              </a:stretch>
            </a:blipFill>
          </p:spPr>
        </p:sp>
        <p:sp>
          <p:nvSpPr>
            <p:cNvPr id="35" name="TextBox 35"/>
            <p:cNvSpPr txBox="1"/>
            <p:nvPr/>
          </p:nvSpPr>
          <p:spPr>
            <a:xfrm>
              <a:off x="211253" y="315930"/>
              <a:ext cx="840528" cy="576275"/>
            </a:xfrm>
            <a:prstGeom prst="rect">
              <a:avLst/>
            </a:prstGeom>
          </p:spPr>
          <p:txBody>
            <a:bodyPr lIns="0" tIns="0" rIns="0" bIns="0" rtlCol="0" anchor="t">
              <a:spAutoFit/>
            </a:bodyPr>
            <a:lstStyle/>
            <a:p>
              <a:pPr algn="ctr">
                <a:lnSpc>
                  <a:spcPts val="3030"/>
                </a:lnSpc>
              </a:pPr>
              <a:r>
                <a:rPr lang="en-US" sz="3329" spc="-362">
                  <a:solidFill>
                    <a:srgbClr val="000000"/>
                  </a:solidFill>
                  <a:latin typeface="Cup Cakes"/>
                  <a:ea typeface="Cup Cakes"/>
                  <a:cs typeface="Cup Cakes"/>
                  <a:sym typeface="Cup Cakes"/>
                </a:rPr>
                <a:t>03</a:t>
              </a:r>
            </a:p>
          </p:txBody>
        </p:sp>
      </p:grpSp>
      <p:grpSp>
        <p:nvGrpSpPr>
          <p:cNvPr id="36" name="Group 36"/>
          <p:cNvGrpSpPr/>
          <p:nvPr/>
        </p:nvGrpSpPr>
        <p:grpSpPr>
          <a:xfrm>
            <a:off x="13197039" y="654270"/>
            <a:ext cx="834664" cy="834664"/>
            <a:chOff x="0" y="0"/>
            <a:chExt cx="1112885" cy="1112885"/>
          </a:xfrm>
        </p:grpSpPr>
        <p:grpSp>
          <p:nvGrpSpPr>
            <p:cNvPr id="37" name="Group 37"/>
            <p:cNvGrpSpPr/>
            <p:nvPr/>
          </p:nvGrpSpPr>
          <p:grpSpPr>
            <a:xfrm>
              <a:off x="0" y="0"/>
              <a:ext cx="1112885" cy="1112885"/>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D9FF"/>
              </a:solidFill>
            </p:spPr>
          </p:sp>
          <p:sp>
            <p:nvSpPr>
              <p:cNvPr id="39" name="TextBox 39"/>
              <p:cNvSpPr txBox="1"/>
              <p:nvPr/>
            </p:nvSpPr>
            <p:spPr>
              <a:xfrm>
                <a:off x="76200" y="47625"/>
                <a:ext cx="660400" cy="688975"/>
              </a:xfrm>
              <a:prstGeom prst="rect">
                <a:avLst/>
              </a:prstGeom>
            </p:spPr>
            <p:txBody>
              <a:bodyPr lIns="50800" tIns="50800" rIns="50800" bIns="50800" rtlCol="0" anchor="ctr"/>
              <a:lstStyle/>
              <a:p>
                <a:pPr algn="ctr">
                  <a:lnSpc>
                    <a:spcPts val="2337"/>
                  </a:lnSpc>
                </a:pPr>
                <a:endParaRPr/>
              </a:p>
            </p:txBody>
          </p:sp>
        </p:grpSp>
        <p:sp>
          <p:nvSpPr>
            <p:cNvPr id="40" name="Freeform 40"/>
            <p:cNvSpPr/>
            <p:nvPr/>
          </p:nvSpPr>
          <p:spPr>
            <a:xfrm>
              <a:off x="53243" y="51349"/>
              <a:ext cx="1006399" cy="1010187"/>
            </a:xfrm>
            <a:custGeom>
              <a:avLst/>
              <a:gdLst/>
              <a:ahLst/>
              <a:cxnLst/>
              <a:rect l="l" t="t" r="r" b="b"/>
              <a:pathLst>
                <a:path w="1006399" h="1010187">
                  <a:moveTo>
                    <a:pt x="0" y="0"/>
                  </a:moveTo>
                  <a:lnTo>
                    <a:pt x="1006399" y="0"/>
                  </a:lnTo>
                  <a:lnTo>
                    <a:pt x="1006399" y="1010187"/>
                  </a:lnTo>
                  <a:lnTo>
                    <a:pt x="0" y="1010187"/>
                  </a:lnTo>
                  <a:lnTo>
                    <a:pt x="0" y="0"/>
                  </a:lnTo>
                  <a:close/>
                </a:path>
              </a:pathLst>
            </a:custGeom>
            <a:blipFill>
              <a:blip r:embed="rId9"/>
              <a:stretch>
                <a:fillRect/>
              </a:stretch>
            </a:blipFill>
          </p:spPr>
        </p:sp>
        <p:sp>
          <p:nvSpPr>
            <p:cNvPr id="41" name="TextBox 41"/>
            <p:cNvSpPr txBox="1"/>
            <p:nvPr/>
          </p:nvSpPr>
          <p:spPr>
            <a:xfrm>
              <a:off x="211253" y="315930"/>
              <a:ext cx="840528" cy="576275"/>
            </a:xfrm>
            <a:prstGeom prst="rect">
              <a:avLst/>
            </a:prstGeom>
          </p:spPr>
          <p:txBody>
            <a:bodyPr lIns="0" tIns="0" rIns="0" bIns="0" rtlCol="0" anchor="t">
              <a:spAutoFit/>
            </a:bodyPr>
            <a:lstStyle/>
            <a:p>
              <a:pPr algn="ctr">
                <a:lnSpc>
                  <a:spcPts val="3030"/>
                </a:lnSpc>
              </a:pPr>
              <a:r>
                <a:rPr lang="en-US" sz="3329" spc="-362">
                  <a:solidFill>
                    <a:srgbClr val="000000"/>
                  </a:solidFill>
                  <a:latin typeface="Cup Cakes"/>
                  <a:ea typeface="Cup Cakes"/>
                  <a:cs typeface="Cup Cakes"/>
                  <a:sym typeface="Cup Cakes"/>
                </a:rPr>
                <a:t>04</a:t>
              </a:r>
            </a:p>
          </p:txBody>
        </p:sp>
      </p:grpSp>
      <p:sp>
        <p:nvSpPr>
          <p:cNvPr id="42" name="TextBox 42"/>
          <p:cNvSpPr txBox="1"/>
          <p:nvPr/>
        </p:nvSpPr>
        <p:spPr>
          <a:xfrm>
            <a:off x="14174578" y="837521"/>
            <a:ext cx="3929833" cy="597357"/>
          </a:xfrm>
          <a:prstGeom prst="rect">
            <a:avLst/>
          </a:prstGeom>
        </p:spPr>
        <p:txBody>
          <a:bodyPr lIns="0" tIns="0" rIns="0" bIns="0" rtlCol="0" anchor="t">
            <a:spAutoFit/>
          </a:bodyPr>
          <a:lstStyle/>
          <a:p>
            <a:pPr algn="l">
              <a:lnSpc>
                <a:spcPts val="4404"/>
              </a:lnSpc>
            </a:pPr>
            <a:r>
              <a:rPr lang="en-US" sz="4839" spc="-527">
                <a:solidFill>
                  <a:srgbClr val="000000"/>
                </a:solidFill>
                <a:latin typeface="Cup Cakes"/>
                <a:ea typeface="Cup Cakes"/>
                <a:cs typeface="Cup Cakes"/>
                <a:sym typeface="Cup Cakes"/>
              </a:rPr>
              <a:t>nuevo relato</a:t>
            </a:r>
          </a:p>
        </p:txBody>
      </p:sp>
      <p:sp>
        <p:nvSpPr>
          <p:cNvPr id="43" name="TextBox 43"/>
          <p:cNvSpPr txBox="1"/>
          <p:nvPr/>
        </p:nvSpPr>
        <p:spPr>
          <a:xfrm>
            <a:off x="14131455" y="7169435"/>
            <a:ext cx="3972955" cy="597357"/>
          </a:xfrm>
          <a:prstGeom prst="rect">
            <a:avLst/>
          </a:prstGeom>
        </p:spPr>
        <p:txBody>
          <a:bodyPr lIns="0" tIns="0" rIns="0" bIns="0" rtlCol="0" anchor="t">
            <a:spAutoFit/>
          </a:bodyPr>
          <a:lstStyle/>
          <a:p>
            <a:pPr algn="l">
              <a:lnSpc>
                <a:spcPts val="4404"/>
              </a:lnSpc>
            </a:pPr>
            <a:r>
              <a:rPr lang="en-US" sz="4839" spc="-527">
                <a:solidFill>
                  <a:srgbClr val="000000"/>
                </a:solidFill>
                <a:latin typeface="Cup Cakes"/>
                <a:ea typeface="Cup Cakes"/>
                <a:cs typeface="Cup Cakes"/>
                <a:sym typeface="Cup Cakes"/>
              </a:rPr>
              <a:t>empoderamiento</a:t>
            </a:r>
          </a:p>
        </p:txBody>
      </p:sp>
      <p:grpSp>
        <p:nvGrpSpPr>
          <p:cNvPr id="44" name="Group 44"/>
          <p:cNvGrpSpPr/>
          <p:nvPr/>
        </p:nvGrpSpPr>
        <p:grpSpPr>
          <a:xfrm>
            <a:off x="12836113" y="6791246"/>
            <a:ext cx="834664" cy="834664"/>
            <a:chOff x="0" y="0"/>
            <a:chExt cx="1112885" cy="1112885"/>
          </a:xfrm>
        </p:grpSpPr>
        <p:grpSp>
          <p:nvGrpSpPr>
            <p:cNvPr id="45" name="Group 45"/>
            <p:cNvGrpSpPr/>
            <p:nvPr/>
          </p:nvGrpSpPr>
          <p:grpSpPr>
            <a:xfrm>
              <a:off x="0" y="0"/>
              <a:ext cx="1112885" cy="1112885"/>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D9FF"/>
              </a:solidFill>
            </p:spPr>
          </p:sp>
          <p:sp>
            <p:nvSpPr>
              <p:cNvPr id="47" name="TextBox 47"/>
              <p:cNvSpPr txBox="1"/>
              <p:nvPr/>
            </p:nvSpPr>
            <p:spPr>
              <a:xfrm>
                <a:off x="76200" y="47625"/>
                <a:ext cx="660400" cy="688975"/>
              </a:xfrm>
              <a:prstGeom prst="rect">
                <a:avLst/>
              </a:prstGeom>
            </p:spPr>
            <p:txBody>
              <a:bodyPr lIns="50800" tIns="50800" rIns="50800" bIns="50800" rtlCol="0" anchor="ctr"/>
              <a:lstStyle/>
              <a:p>
                <a:pPr algn="ctr">
                  <a:lnSpc>
                    <a:spcPts val="2337"/>
                  </a:lnSpc>
                </a:pPr>
                <a:endParaRPr/>
              </a:p>
            </p:txBody>
          </p:sp>
        </p:grpSp>
        <p:sp>
          <p:nvSpPr>
            <p:cNvPr id="48" name="Freeform 48"/>
            <p:cNvSpPr/>
            <p:nvPr/>
          </p:nvSpPr>
          <p:spPr>
            <a:xfrm>
              <a:off x="53243" y="51349"/>
              <a:ext cx="1006399" cy="1010187"/>
            </a:xfrm>
            <a:custGeom>
              <a:avLst/>
              <a:gdLst/>
              <a:ahLst/>
              <a:cxnLst/>
              <a:rect l="l" t="t" r="r" b="b"/>
              <a:pathLst>
                <a:path w="1006399" h="1010187">
                  <a:moveTo>
                    <a:pt x="0" y="0"/>
                  </a:moveTo>
                  <a:lnTo>
                    <a:pt x="1006399" y="0"/>
                  </a:lnTo>
                  <a:lnTo>
                    <a:pt x="1006399" y="1010187"/>
                  </a:lnTo>
                  <a:lnTo>
                    <a:pt x="0" y="1010187"/>
                  </a:lnTo>
                  <a:lnTo>
                    <a:pt x="0" y="0"/>
                  </a:lnTo>
                  <a:close/>
                </a:path>
              </a:pathLst>
            </a:custGeom>
            <a:blipFill>
              <a:blip r:embed="rId9"/>
              <a:stretch>
                <a:fillRect/>
              </a:stretch>
            </a:blipFill>
          </p:spPr>
        </p:sp>
        <p:sp>
          <p:nvSpPr>
            <p:cNvPr id="49" name="TextBox 49"/>
            <p:cNvSpPr txBox="1"/>
            <p:nvPr/>
          </p:nvSpPr>
          <p:spPr>
            <a:xfrm>
              <a:off x="211253" y="315930"/>
              <a:ext cx="840528" cy="576275"/>
            </a:xfrm>
            <a:prstGeom prst="rect">
              <a:avLst/>
            </a:prstGeom>
          </p:spPr>
          <p:txBody>
            <a:bodyPr lIns="0" tIns="0" rIns="0" bIns="0" rtlCol="0" anchor="t">
              <a:spAutoFit/>
            </a:bodyPr>
            <a:lstStyle/>
            <a:p>
              <a:pPr algn="ctr">
                <a:lnSpc>
                  <a:spcPts val="3030"/>
                </a:lnSpc>
              </a:pPr>
              <a:r>
                <a:rPr lang="en-US" sz="3329" spc="-362">
                  <a:solidFill>
                    <a:srgbClr val="000000"/>
                  </a:solidFill>
                  <a:latin typeface="Cup Cakes"/>
                  <a:ea typeface="Cup Cakes"/>
                  <a:cs typeface="Cup Cakes"/>
                  <a:sym typeface="Cup Cakes"/>
                </a:rPr>
                <a:t>05</a:t>
              </a:r>
            </a:p>
          </p:txBody>
        </p:sp>
      </p:grpSp>
      <p:sp>
        <p:nvSpPr>
          <p:cNvPr id="50" name="Freeform 50"/>
          <p:cNvSpPr/>
          <p:nvPr/>
        </p:nvSpPr>
        <p:spPr>
          <a:xfrm>
            <a:off x="2728739" y="-522465"/>
            <a:ext cx="12830521" cy="13222771"/>
          </a:xfrm>
          <a:custGeom>
            <a:avLst/>
            <a:gdLst/>
            <a:ahLst/>
            <a:cxnLst/>
            <a:rect l="l" t="t" r="r" b="b"/>
            <a:pathLst>
              <a:path w="12830521" h="13222771">
                <a:moveTo>
                  <a:pt x="0" y="0"/>
                </a:moveTo>
                <a:lnTo>
                  <a:pt x="12830522" y="0"/>
                </a:lnTo>
                <a:lnTo>
                  <a:pt x="12830522" y="13222771"/>
                </a:lnTo>
                <a:lnTo>
                  <a:pt x="0" y="13222771"/>
                </a:lnTo>
                <a:lnTo>
                  <a:pt x="0" y="0"/>
                </a:lnTo>
                <a:close/>
              </a:path>
            </a:pathLst>
          </a:custGeom>
          <a:blipFill>
            <a:blip r:embed="rId10">
              <a:alphaModFix amt="19999"/>
            </a:blip>
            <a:stretch>
              <a:fillRect l="-7361" r="-11782" b="-99"/>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2728739" y="-522465"/>
            <a:ext cx="12830521" cy="13222771"/>
          </a:xfrm>
          <a:custGeom>
            <a:avLst/>
            <a:gdLst/>
            <a:ahLst/>
            <a:cxnLst/>
            <a:rect l="l" t="t" r="r" b="b"/>
            <a:pathLst>
              <a:path w="12830521" h="13222771">
                <a:moveTo>
                  <a:pt x="0" y="0"/>
                </a:moveTo>
                <a:lnTo>
                  <a:pt x="12830522" y="0"/>
                </a:lnTo>
                <a:lnTo>
                  <a:pt x="12830522" y="13222771"/>
                </a:lnTo>
                <a:lnTo>
                  <a:pt x="0" y="13222771"/>
                </a:lnTo>
                <a:lnTo>
                  <a:pt x="0" y="0"/>
                </a:lnTo>
                <a:close/>
              </a:path>
            </a:pathLst>
          </a:custGeom>
          <a:blipFill>
            <a:blip r:embed="rId3">
              <a:alphaModFix amt="32999"/>
            </a:blip>
            <a:stretch>
              <a:fillRect l="-7361" r="-11782" b="-99"/>
            </a:stretch>
          </a:blipFill>
        </p:spPr>
      </p:sp>
      <p:grpSp>
        <p:nvGrpSpPr>
          <p:cNvPr id="4" name="Group 4"/>
          <p:cNvGrpSpPr/>
          <p:nvPr/>
        </p:nvGrpSpPr>
        <p:grpSpPr>
          <a:xfrm>
            <a:off x="437131" y="2182717"/>
            <a:ext cx="10969757" cy="7812406"/>
            <a:chOff x="0" y="0"/>
            <a:chExt cx="14626342" cy="10416542"/>
          </a:xfrm>
        </p:grpSpPr>
        <p:sp>
          <p:nvSpPr>
            <p:cNvPr id="5" name="Freeform 5"/>
            <p:cNvSpPr/>
            <p:nvPr/>
          </p:nvSpPr>
          <p:spPr>
            <a:xfrm rot="5400000">
              <a:off x="2104900" y="-1859864"/>
              <a:ext cx="10171506" cy="14381306"/>
            </a:xfrm>
            <a:custGeom>
              <a:avLst/>
              <a:gdLst/>
              <a:ahLst/>
              <a:cxnLst/>
              <a:rect l="l" t="t" r="r" b="b"/>
              <a:pathLst>
                <a:path w="10171506" h="14381306">
                  <a:moveTo>
                    <a:pt x="0" y="0"/>
                  </a:moveTo>
                  <a:lnTo>
                    <a:pt x="10171506" y="0"/>
                  </a:lnTo>
                  <a:lnTo>
                    <a:pt x="10171506" y="14381306"/>
                  </a:lnTo>
                  <a:lnTo>
                    <a:pt x="0" y="14381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2349936" y="-2104900"/>
              <a:ext cx="10171506" cy="14381306"/>
            </a:xfrm>
            <a:custGeom>
              <a:avLst/>
              <a:gdLst/>
              <a:ahLst/>
              <a:cxnLst/>
              <a:rect l="l" t="t" r="r" b="b"/>
              <a:pathLst>
                <a:path w="10171506" h="14381306">
                  <a:moveTo>
                    <a:pt x="0" y="0"/>
                  </a:moveTo>
                  <a:lnTo>
                    <a:pt x="10171506" y="0"/>
                  </a:lnTo>
                  <a:lnTo>
                    <a:pt x="10171506" y="14381306"/>
                  </a:lnTo>
                  <a:lnTo>
                    <a:pt x="0" y="14381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1002611" y="932632"/>
              <a:ext cx="12621120" cy="8183150"/>
            </a:xfrm>
            <a:prstGeom prst="rect">
              <a:avLst/>
            </a:prstGeom>
          </p:spPr>
          <p:txBody>
            <a:bodyPr lIns="0" tIns="0" rIns="0" bIns="0" rtlCol="0" anchor="t">
              <a:spAutoFit/>
            </a:bodyPr>
            <a:lstStyle/>
            <a:p>
              <a:pPr marL="569778" lvl="1" indent="-284889" algn="ctr">
                <a:lnSpc>
                  <a:spcPts val="3272"/>
                </a:lnSpc>
                <a:buFont typeface="Arial"/>
                <a:buChar char="•"/>
              </a:pPr>
              <a:r>
                <a:rPr lang="en-US" sz="2639">
                  <a:solidFill>
                    <a:srgbClr val="000000"/>
                  </a:solidFill>
                  <a:latin typeface="Canva Sans"/>
                  <a:ea typeface="Canva Sans"/>
                  <a:cs typeface="Canva Sans"/>
                  <a:sym typeface="Canva Sans"/>
                </a:rPr>
                <a:t>Las mujeres jóvenes reciben el </a:t>
              </a:r>
              <a:r>
                <a:rPr lang="en-US" sz="2639" b="1">
                  <a:solidFill>
                    <a:srgbClr val="000000"/>
                  </a:solidFill>
                  <a:latin typeface="Canva Sans Bold"/>
                  <a:ea typeface="Canva Sans Bold"/>
                  <a:cs typeface="Canva Sans Bold"/>
                  <a:sym typeface="Canva Sans Bold"/>
                </a:rPr>
                <a:t>mensaje</a:t>
              </a:r>
              <a:r>
                <a:rPr lang="en-US" sz="2639">
                  <a:solidFill>
                    <a:srgbClr val="000000"/>
                  </a:solidFill>
                  <a:latin typeface="Canva Sans"/>
                  <a:ea typeface="Canva Sans"/>
                  <a:cs typeface="Canva Sans"/>
                  <a:sym typeface="Canva Sans"/>
                </a:rPr>
                <a:t> de la </a:t>
              </a:r>
              <a:r>
                <a:rPr lang="en-US" sz="2639" b="1">
                  <a:solidFill>
                    <a:srgbClr val="000000"/>
                  </a:solidFill>
                  <a:latin typeface="Canva Sans Bold"/>
                  <a:ea typeface="Canva Sans Bold"/>
                  <a:cs typeface="Canva Sans Bold"/>
                  <a:sym typeface="Canva Sans Bold"/>
                </a:rPr>
                <a:t>autoexplotación del capital erótico</a:t>
              </a:r>
              <a:r>
                <a:rPr lang="en-US" sz="2639">
                  <a:solidFill>
                    <a:srgbClr val="000000"/>
                  </a:solidFill>
                  <a:latin typeface="Canva Sans"/>
                  <a:ea typeface="Canva Sans"/>
                  <a:cs typeface="Canva Sans"/>
                  <a:sym typeface="Canva Sans"/>
                </a:rPr>
                <a:t>, adentrándose sin crítica en las aplicaciones que sacarán tajada de ello (plataforma proxeneta/agencias, management, etc.)</a:t>
              </a:r>
            </a:p>
            <a:p>
              <a:pPr marL="569778" lvl="1" indent="-284889" algn="ctr">
                <a:lnSpc>
                  <a:spcPts val="3272"/>
                </a:lnSpc>
                <a:buFont typeface="Arial"/>
                <a:buChar char="•"/>
              </a:pPr>
              <a:r>
                <a:rPr lang="en-US" sz="2639">
                  <a:solidFill>
                    <a:srgbClr val="000000"/>
                  </a:solidFill>
                  <a:latin typeface="Canva Sans"/>
                  <a:ea typeface="Canva Sans"/>
                  <a:cs typeface="Canva Sans"/>
                  <a:sym typeface="Canva Sans"/>
                </a:rPr>
                <a:t>Se vende el </a:t>
              </a:r>
              <a:r>
                <a:rPr lang="en-US" sz="2639" b="1">
                  <a:solidFill>
                    <a:srgbClr val="000000"/>
                  </a:solidFill>
                  <a:latin typeface="Canva Sans Bold"/>
                  <a:ea typeface="Canva Sans Bold"/>
                  <a:cs typeface="Canva Sans Bold"/>
                  <a:sym typeface="Canva Sans Bold"/>
                </a:rPr>
                <a:t>“ser tu propia jefa” </a:t>
              </a:r>
              <a:r>
                <a:rPr lang="en-US" sz="2639">
                  <a:solidFill>
                    <a:srgbClr val="000000"/>
                  </a:solidFill>
                  <a:latin typeface="Canva Sans"/>
                  <a:ea typeface="Canva Sans"/>
                  <a:cs typeface="Canva Sans"/>
                  <a:sym typeface="Canva Sans"/>
                </a:rPr>
                <a:t>y las </a:t>
              </a:r>
              <a:r>
                <a:rPr lang="en-US" sz="2639" b="1">
                  <a:solidFill>
                    <a:srgbClr val="000000"/>
                  </a:solidFill>
                  <a:latin typeface="Canva Sans Bold"/>
                  <a:ea typeface="Canva Sans Bold"/>
                  <a:cs typeface="Canva Sans Bold"/>
                  <a:sym typeface="Canva Sans Bold"/>
                </a:rPr>
                <a:t>“ventajas laborales”, </a:t>
              </a:r>
              <a:r>
                <a:rPr lang="en-US" sz="2639">
                  <a:solidFill>
                    <a:srgbClr val="000000"/>
                  </a:solidFill>
                  <a:latin typeface="Canva Sans"/>
                  <a:ea typeface="Canva Sans"/>
                  <a:cs typeface="Canva Sans"/>
                  <a:sym typeface="Canva Sans"/>
                </a:rPr>
                <a:t>no solo se vende como un trabajo cualquiera sino como un </a:t>
              </a:r>
              <a:r>
                <a:rPr lang="en-US" sz="2639" b="1">
                  <a:solidFill>
                    <a:srgbClr val="000000"/>
                  </a:solidFill>
                  <a:latin typeface="Canva Sans Bold"/>
                  <a:ea typeface="Canva Sans Bold"/>
                  <a:cs typeface="Canva Sans Bold"/>
                  <a:sym typeface="Canva Sans Bold"/>
                </a:rPr>
                <a:t>trabajo</a:t>
              </a:r>
              <a:r>
                <a:rPr lang="en-US" sz="2639">
                  <a:solidFill>
                    <a:srgbClr val="000000"/>
                  </a:solidFill>
                  <a:latin typeface="Canva Sans"/>
                  <a:ea typeface="Canva Sans"/>
                  <a:cs typeface="Canva Sans"/>
                  <a:sym typeface="Canva Sans"/>
                </a:rPr>
                <a:t> </a:t>
              </a:r>
              <a:r>
                <a:rPr lang="en-US" sz="2639" b="1">
                  <a:solidFill>
                    <a:srgbClr val="000000"/>
                  </a:solidFill>
                  <a:latin typeface="Canva Sans Bold"/>
                  <a:ea typeface="Canva Sans Bold"/>
                  <a:cs typeface="Canva Sans Bold"/>
                  <a:sym typeface="Canva Sans Bold"/>
                </a:rPr>
                <a:t>ventajoso y fácil</a:t>
              </a:r>
              <a:r>
                <a:rPr lang="en-US" sz="2639">
                  <a:solidFill>
                    <a:srgbClr val="000000"/>
                  </a:solidFill>
                  <a:latin typeface="Canva Sans"/>
                  <a:ea typeface="Canva Sans"/>
                  <a:cs typeface="Canva Sans"/>
                  <a:sym typeface="Canva Sans"/>
                </a:rPr>
                <a:t>:</a:t>
              </a:r>
            </a:p>
            <a:p>
              <a:pPr marL="1139557" lvl="2" indent="-379852" algn="ctr">
                <a:lnSpc>
                  <a:spcPts val="3272"/>
                </a:lnSpc>
                <a:buFont typeface="Arial"/>
                <a:buChar char="⚬"/>
              </a:pPr>
              <a:r>
                <a:rPr lang="en-US" sz="2639">
                  <a:solidFill>
                    <a:srgbClr val="000000"/>
                  </a:solidFill>
                  <a:latin typeface="Canva Sans"/>
                  <a:ea typeface="Canva Sans"/>
                  <a:cs typeface="Canva Sans"/>
                  <a:sym typeface="Canva Sans"/>
                </a:rPr>
                <a:t>Ausencia de horarios fijos al </a:t>
              </a:r>
              <a:r>
                <a:rPr lang="en-US" sz="2639" u="sng">
                  <a:solidFill>
                    <a:srgbClr val="000000"/>
                  </a:solidFill>
                  <a:latin typeface="Canva Sans"/>
                  <a:ea typeface="Canva Sans"/>
                  <a:cs typeface="Canva Sans"/>
                  <a:sym typeface="Canva Sans"/>
                </a:rPr>
                <a:t>no tener una jornada laboral convencional</a:t>
              </a:r>
              <a:r>
                <a:rPr lang="en-US" sz="2639">
                  <a:solidFill>
                    <a:srgbClr val="000000"/>
                  </a:solidFill>
                  <a:latin typeface="Canva Sans"/>
                  <a:ea typeface="Canva Sans"/>
                  <a:cs typeface="Canva Sans"/>
                  <a:sym typeface="Canva Sans"/>
                </a:rPr>
                <a:t>, </a:t>
              </a:r>
              <a:r>
                <a:rPr lang="en-US" sz="2639" u="sng">
                  <a:solidFill>
                    <a:srgbClr val="000000"/>
                  </a:solidFill>
                  <a:latin typeface="Canva Sans"/>
                  <a:ea typeface="Canva Sans"/>
                  <a:cs typeface="Canva Sans"/>
                  <a:sym typeface="Canva Sans"/>
                </a:rPr>
                <a:t>flexibilidad de la gestión de su tiempo</a:t>
              </a:r>
              <a:r>
                <a:rPr lang="en-US" sz="2639">
                  <a:solidFill>
                    <a:srgbClr val="000000"/>
                  </a:solidFill>
                  <a:latin typeface="Canva Sans"/>
                  <a:ea typeface="Canva Sans"/>
                  <a:cs typeface="Canva Sans"/>
                  <a:sym typeface="Canva Sans"/>
                </a:rPr>
                <a:t> y </a:t>
              </a:r>
              <a:r>
                <a:rPr lang="en-US" sz="2639" u="sng">
                  <a:solidFill>
                    <a:srgbClr val="000000"/>
                  </a:solidFill>
                  <a:latin typeface="Canva Sans"/>
                  <a:ea typeface="Canva Sans"/>
                  <a:cs typeface="Canva Sans"/>
                  <a:sym typeface="Canva Sans"/>
                </a:rPr>
                <a:t>menor tiempo dedicada a la creación de contenido</a:t>
              </a:r>
              <a:r>
                <a:rPr lang="en-US" sz="2639">
                  <a:solidFill>
                    <a:srgbClr val="000000"/>
                  </a:solidFill>
                  <a:latin typeface="Canva Sans"/>
                  <a:ea typeface="Canva Sans"/>
                  <a:cs typeface="Canva Sans"/>
                  <a:sym typeface="Canva Sans"/>
                </a:rPr>
                <a:t> para sacar mayor rentabilidad.</a:t>
              </a:r>
            </a:p>
            <a:p>
              <a:pPr marL="1139557" lvl="2" indent="-379852" algn="ctr">
                <a:lnSpc>
                  <a:spcPts val="3272"/>
                </a:lnSpc>
                <a:buFont typeface="Arial"/>
                <a:buChar char="⚬"/>
              </a:pPr>
              <a:r>
                <a:rPr lang="en-US" sz="2639">
                  <a:solidFill>
                    <a:srgbClr val="000000"/>
                  </a:solidFill>
                  <a:latin typeface="Canva Sans"/>
                  <a:ea typeface="Canva Sans"/>
                  <a:cs typeface="Canva Sans"/>
                  <a:sym typeface="Canva Sans"/>
                </a:rPr>
                <a:t>Población joven - </a:t>
              </a:r>
              <a:r>
                <a:rPr lang="en-US" sz="2639" u="sng">
                  <a:solidFill>
                    <a:srgbClr val="000000"/>
                  </a:solidFill>
                  <a:latin typeface="Canva Sans"/>
                  <a:ea typeface="Canva Sans"/>
                  <a:cs typeface="Canva Sans"/>
                  <a:sym typeface="Canva Sans"/>
                </a:rPr>
                <a:t>no tiene coste de oportunidad</a:t>
              </a:r>
              <a:r>
                <a:rPr lang="en-US" sz="2639">
                  <a:solidFill>
                    <a:srgbClr val="000000"/>
                  </a:solidFill>
                  <a:latin typeface="Canva Sans"/>
                  <a:ea typeface="Canva Sans"/>
                  <a:cs typeface="Canva Sans"/>
                  <a:sym typeface="Canva Sans"/>
                </a:rPr>
                <a:t>.</a:t>
              </a:r>
            </a:p>
            <a:p>
              <a:pPr marL="569778" lvl="1" indent="-284889" algn="ctr">
                <a:lnSpc>
                  <a:spcPts val="3272"/>
                </a:lnSpc>
                <a:buFont typeface="Arial"/>
                <a:buChar char="•"/>
              </a:pPr>
              <a:r>
                <a:rPr lang="en-US" sz="2639">
                  <a:solidFill>
                    <a:srgbClr val="000000"/>
                  </a:solidFill>
                  <a:latin typeface="Canva Sans"/>
                  <a:ea typeface="Canva Sans"/>
                  <a:cs typeface="Canva Sans"/>
                  <a:sym typeface="Canva Sans"/>
                </a:rPr>
                <a:t>Videos reclamo en Youtube: falsa idea de emprendimiento y rentabilidad económica.</a:t>
              </a:r>
            </a:p>
            <a:p>
              <a:pPr algn="ctr">
                <a:lnSpc>
                  <a:spcPts val="3272"/>
                </a:lnSpc>
              </a:pPr>
              <a:endParaRPr lang="en-US" sz="2639">
                <a:solidFill>
                  <a:srgbClr val="000000"/>
                </a:solidFill>
                <a:latin typeface="Canva Sans"/>
                <a:ea typeface="Canva Sans"/>
                <a:cs typeface="Canva Sans"/>
                <a:sym typeface="Canva Sans"/>
              </a:endParaRPr>
            </a:p>
          </p:txBody>
        </p:sp>
      </p:grpSp>
      <p:sp>
        <p:nvSpPr>
          <p:cNvPr id="8" name="Freeform 8"/>
          <p:cNvSpPr/>
          <p:nvPr/>
        </p:nvSpPr>
        <p:spPr>
          <a:xfrm>
            <a:off x="11661985" y="2781089"/>
            <a:ext cx="6363737" cy="6253156"/>
          </a:xfrm>
          <a:custGeom>
            <a:avLst/>
            <a:gdLst/>
            <a:ahLst/>
            <a:cxnLst/>
            <a:rect l="l" t="t" r="r" b="b"/>
            <a:pathLst>
              <a:path w="6363737" h="6253156">
                <a:moveTo>
                  <a:pt x="0" y="0"/>
                </a:moveTo>
                <a:lnTo>
                  <a:pt x="6363737" y="0"/>
                </a:lnTo>
                <a:lnTo>
                  <a:pt x="6363737" y="6253156"/>
                </a:lnTo>
                <a:lnTo>
                  <a:pt x="0" y="6253156"/>
                </a:lnTo>
                <a:lnTo>
                  <a:pt x="0" y="0"/>
                </a:lnTo>
                <a:close/>
              </a:path>
            </a:pathLst>
          </a:custGeom>
          <a:blipFill>
            <a:blip r:embed="rId8"/>
            <a:stretch>
              <a:fillRect l="-170881" t="-68092" r="-97978" b="-43060"/>
            </a:stretch>
          </a:blipFill>
        </p:spPr>
      </p:sp>
      <p:sp>
        <p:nvSpPr>
          <p:cNvPr id="9" name="TextBox 9"/>
          <p:cNvSpPr txBox="1"/>
          <p:nvPr/>
        </p:nvSpPr>
        <p:spPr>
          <a:xfrm>
            <a:off x="1797451" y="222885"/>
            <a:ext cx="15298113" cy="1602105"/>
          </a:xfrm>
          <a:prstGeom prst="rect">
            <a:avLst/>
          </a:prstGeom>
        </p:spPr>
        <p:txBody>
          <a:bodyPr lIns="0" tIns="0" rIns="0" bIns="0" rtlCol="0" anchor="t">
            <a:spAutoFit/>
          </a:bodyPr>
          <a:lstStyle/>
          <a:p>
            <a:pPr algn="ctr">
              <a:lnSpc>
                <a:spcPts val="5460"/>
              </a:lnSpc>
            </a:pPr>
            <a:r>
              <a:rPr lang="en-US" sz="6000" b="1">
                <a:solidFill>
                  <a:srgbClr val="000000"/>
                </a:solidFill>
                <a:latin typeface="Agrandir Wide Bold"/>
                <a:ea typeface="Agrandir Wide Bold"/>
                <a:cs typeface="Agrandir Wide Bold"/>
                <a:sym typeface="Agrandir Wide Bold"/>
              </a:rPr>
              <a:t>ONLYFANS, ¿UN TRABAJO COMO OTRO CUALQUIERA?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2728739" y="-522465"/>
            <a:ext cx="12830521" cy="13222771"/>
          </a:xfrm>
          <a:custGeom>
            <a:avLst/>
            <a:gdLst/>
            <a:ahLst/>
            <a:cxnLst/>
            <a:rect l="l" t="t" r="r" b="b"/>
            <a:pathLst>
              <a:path w="12830521" h="13222771">
                <a:moveTo>
                  <a:pt x="0" y="0"/>
                </a:moveTo>
                <a:lnTo>
                  <a:pt x="12830522" y="0"/>
                </a:lnTo>
                <a:lnTo>
                  <a:pt x="12830522" y="13222771"/>
                </a:lnTo>
                <a:lnTo>
                  <a:pt x="0" y="13222771"/>
                </a:lnTo>
                <a:lnTo>
                  <a:pt x="0" y="0"/>
                </a:lnTo>
                <a:close/>
              </a:path>
            </a:pathLst>
          </a:custGeom>
          <a:blipFill>
            <a:blip r:embed="rId3">
              <a:alphaModFix amt="32999"/>
            </a:blip>
            <a:stretch>
              <a:fillRect l="-7361" r="-11782" b="-99"/>
            </a:stretch>
          </a:blipFill>
        </p:spPr>
      </p:sp>
      <p:grpSp>
        <p:nvGrpSpPr>
          <p:cNvPr id="4" name="Group 4"/>
          <p:cNvGrpSpPr>
            <a:grpSpLocks noChangeAspect="1"/>
          </p:cNvGrpSpPr>
          <p:nvPr/>
        </p:nvGrpSpPr>
        <p:grpSpPr>
          <a:xfrm>
            <a:off x="9865147" y="1223720"/>
            <a:ext cx="3963498" cy="4604436"/>
            <a:chOff x="0" y="0"/>
            <a:chExt cx="5466080" cy="6350000"/>
          </a:xfrm>
        </p:grpSpPr>
        <p:sp>
          <p:nvSpPr>
            <p:cNvPr id="5" name="Freeform 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6" name="Freeform 6" descr="Un par de personas en una playa  Descripción generada automáticamente con confianza baja"/>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32113" r="-38675" b="-2"/>
              </a:stretch>
            </a:blipFill>
          </p:spPr>
        </p:sp>
        <p:sp>
          <p:nvSpPr>
            <p:cNvPr id="7" name="Freeform 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8" name="Freeform 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5F1"/>
            </a:solidFill>
          </p:spPr>
        </p:sp>
      </p:grpSp>
      <p:grpSp>
        <p:nvGrpSpPr>
          <p:cNvPr id="9" name="Group 9"/>
          <p:cNvGrpSpPr>
            <a:grpSpLocks noChangeAspect="1"/>
          </p:cNvGrpSpPr>
          <p:nvPr/>
        </p:nvGrpSpPr>
        <p:grpSpPr>
          <a:xfrm>
            <a:off x="8752023" y="5404067"/>
            <a:ext cx="3933623" cy="4569729"/>
            <a:chOff x="0" y="0"/>
            <a:chExt cx="5466080" cy="6350000"/>
          </a:xfrm>
        </p:grpSpPr>
        <p:sp>
          <p:nvSpPr>
            <p:cNvPr id="10" name="Freeform 10"/>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11" name="Freeform 11" descr="Un grupo de personas sentadas en el suelo  Descripción generada automáticamente con confianza baja"/>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l="-17441" r="-26486"/>
              </a:stretch>
            </a:blipFill>
          </p:spPr>
        </p:sp>
        <p:sp>
          <p:nvSpPr>
            <p:cNvPr id="12" name="Freeform 12"/>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3" name="Freeform 13"/>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5F1"/>
            </a:solidFill>
          </p:spPr>
        </p:sp>
      </p:grpSp>
      <p:grpSp>
        <p:nvGrpSpPr>
          <p:cNvPr id="14" name="Group 14"/>
          <p:cNvGrpSpPr>
            <a:grpSpLocks noChangeAspect="1"/>
          </p:cNvGrpSpPr>
          <p:nvPr/>
        </p:nvGrpSpPr>
        <p:grpSpPr>
          <a:xfrm>
            <a:off x="14057245" y="833680"/>
            <a:ext cx="4299245" cy="4994476"/>
            <a:chOff x="0" y="0"/>
            <a:chExt cx="5466080" cy="6350000"/>
          </a:xfrm>
        </p:grpSpPr>
        <p:sp>
          <p:nvSpPr>
            <p:cNvPr id="15" name="Freeform 1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16" name="Freeform 1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107760" r="-101920"/>
              </a:stretch>
            </a:blipFill>
          </p:spPr>
        </p:sp>
        <p:sp>
          <p:nvSpPr>
            <p:cNvPr id="17" name="Freeform 1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8" name="Freeform 1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5F1"/>
            </a:solidFill>
          </p:spPr>
        </p:sp>
      </p:grpSp>
      <p:grpSp>
        <p:nvGrpSpPr>
          <p:cNvPr id="19" name="Group 19"/>
          <p:cNvGrpSpPr>
            <a:grpSpLocks noChangeAspect="1"/>
          </p:cNvGrpSpPr>
          <p:nvPr/>
        </p:nvGrpSpPr>
        <p:grpSpPr>
          <a:xfrm>
            <a:off x="12996630" y="5598285"/>
            <a:ext cx="4036046" cy="4688715"/>
            <a:chOff x="0" y="0"/>
            <a:chExt cx="5466080" cy="6350000"/>
          </a:xfrm>
        </p:grpSpPr>
        <p:sp>
          <p:nvSpPr>
            <p:cNvPr id="20" name="Freeform 20"/>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21" name="Freeform 21" descr="Una mujer en vestido de baño  Descripción generada automáticamente con confianza baja"/>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147" t="-33995" b="-49559"/>
              </a:stretch>
            </a:blipFill>
          </p:spPr>
        </p:sp>
        <p:sp>
          <p:nvSpPr>
            <p:cNvPr id="22" name="Freeform 22"/>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23" name="Freeform 23"/>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5F1"/>
            </a:solidFill>
          </p:spPr>
        </p:sp>
      </p:grpSp>
      <p:sp>
        <p:nvSpPr>
          <p:cNvPr id="24" name="TextBox 24"/>
          <p:cNvSpPr txBox="1"/>
          <p:nvPr/>
        </p:nvSpPr>
        <p:spPr>
          <a:xfrm>
            <a:off x="170948" y="1817853"/>
            <a:ext cx="8352417" cy="5583883"/>
          </a:xfrm>
          <a:prstGeom prst="rect">
            <a:avLst/>
          </a:prstGeom>
        </p:spPr>
        <p:txBody>
          <a:bodyPr lIns="0" tIns="0" rIns="0" bIns="0" rtlCol="0" anchor="t">
            <a:spAutoFit/>
          </a:bodyPr>
          <a:lstStyle/>
          <a:p>
            <a:pPr algn="l">
              <a:lnSpc>
                <a:spcPts val="3925"/>
              </a:lnSpc>
            </a:pPr>
            <a:r>
              <a:rPr lang="en-US" sz="3635" b="1">
                <a:solidFill>
                  <a:srgbClr val="210026"/>
                </a:solidFill>
                <a:latin typeface="Canva Sans Bold"/>
                <a:ea typeface="Canva Sans Bold"/>
                <a:cs typeface="Canva Sans Bold"/>
                <a:sym typeface="Canva Sans Bold"/>
              </a:rPr>
              <a:t>Pornificación de la sociedad:</a:t>
            </a:r>
          </a:p>
          <a:p>
            <a:pPr marL="1357235" lvl="2" indent="-452412" algn="just">
              <a:lnSpc>
                <a:spcPts val="3140"/>
              </a:lnSpc>
              <a:buFont typeface="Arial"/>
              <a:buChar char="⚬"/>
            </a:pPr>
            <a:r>
              <a:rPr lang="en-US" sz="2907">
                <a:solidFill>
                  <a:srgbClr val="000000"/>
                </a:solidFill>
                <a:latin typeface="Canva Sans"/>
                <a:ea typeface="Canva Sans"/>
                <a:cs typeface="Canva Sans"/>
                <a:sym typeface="Canva Sans"/>
              </a:rPr>
              <a:t>El </a:t>
            </a:r>
            <a:r>
              <a:rPr lang="en-US" sz="2907" b="1">
                <a:solidFill>
                  <a:srgbClr val="501BA5"/>
                </a:solidFill>
                <a:latin typeface="Canva Sans Bold"/>
                <a:ea typeface="Canva Sans Bold"/>
                <a:cs typeface="Canva Sans Bold"/>
                <a:sym typeface="Canva Sans Bold"/>
              </a:rPr>
              <a:t>imaginario pornográfico </a:t>
            </a:r>
            <a:r>
              <a:rPr lang="en-US" sz="2907">
                <a:solidFill>
                  <a:srgbClr val="000000"/>
                </a:solidFill>
                <a:latin typeface="Canva Sans"/>
                <a:ea typeface="Canva Sans"/>
                <a:cs typeface="Canva Sans"/>
                <a:sym typeface="Canva Sans"/>
              </a:rPr>
              <a:t>se ha </a:t>
            </a:r>
            <a:r>
              <a:rPr lang="en-US" sz="2907" b="1">
                <a:solidFill>
                  <a:srgbClr val="000000"/>
                </a:solidFill>
                <a:latin typeface="Canva Sans Bold"/>
                <a:ea typeface="Canva Sans Bold"/>
                <a:cs typeface="Canva Sans Bold"/>
                <a:sym typeface="Canva Sans Bold"/>
              </a:rPr>
              <a:t>introducido</a:t>
            </a:r>
            <a:r>
              <a:rPr lang="en-US" sz="2907">
                <a:solidFill>
                  <a:srgbClr val="000000"/>
                </a:solidFill>
                <a:latin typeface="Canva Sans"/>
                <a:ea typeface="Canva Sans"/>
                <a:cs typeface="Canva Sans"/>
                <a:sym typeface="Canva Sans"/>
              </a:rPr>
              <a:t> </a:t>
            </a:r>
            <a:r>
              <a:rPr lang="en-US" sz="2907" b="1">
                <a:solidFill>
                  <a:srgbClr val="000000"/>
                </a:solidFill>
                <a:latin typeface="Canva Sans Bold"/>
                <a:ea typeface="Canva Sans Bold"/>
                <a:cs typeface="Canva Sans Bold"/>
                <a:sym typeface="Canva Sans Bold"/>
              </a:rPr>
              <a:t>en</a:t>
            </a:r>
            <a:r>
              <a:rPr lang="en-US" sz="2907">
                <a:solidFill>
                  <a:srgbClr val="000000"/>
                </a:solidFill>
                <a:latin typeface="Canva Sans"/>
                <a:ea typeface="Canva Sans"/>
                <a:cs typeface="Canva Sans"/>
                <a:sym typeface="Canva Sans"/>
              </a:rPr>
              <a:t> </a:t>
            </a:r>
            <a:r>
              <a:rPr lang="en-US" sz="2907" b="1">
                <a:solidFill>
                  <a:srgbClr val="000000"/>
                </a:solidFill>
                <a:latin typeface="Canva Sans Bold"/>
                <a:ea typeface="Canva Sans Bold"/>
                <a:cs typeface="Canva Sans Bold"/>
                <a:sym typeface="Canva Sans Bold"/>
              </a:rPr>
              <a:t>manifestaciones culturales no </a:t>
            </a:r>
            <a:r>
              <a:rPr lang="en-US" sz="2907">
                <a:solidFill>
                  <a:srgbClr val="000000"/>
                </a:solidFill>
                <a:latin typeface="Canva Sans"/>
                <a:ea typeface="Canva Sans"/>
                <a:cs typeface="Canva Sans"/>
                <a:sym typeface="Canva Sans"/>
              </a:rPr>
              <a:t>consideradas </a:t>
            </a:r>
            <a:r>
              <a:rPr lang="en-US" sz="2907" b="1">
                <a:solidFill>
                  <a:srgbClr val="000000"/>
                </a:solidFill>
                <a:latin typeface="Canva Sans Bold"/>
                <a:ea typeface="Canva Sans Bold"/>
                <a:cs typeface="Canva Sans Bold"/>
                <a:sym typeface="Canva Sans Bold"/>
              </a:rPr>
              <a:t>pornográficas.</a:t>
            </a:r>
          </a:p>
          <a:p>
            <a:pPr marL="1357235" lvl="2" indent="-452412" algn="just">
              <a:lnSpc>
                <a:spcPts val="3140"/>
              </a:lnSpc>
              <a:buFont typeface="Arial"/>
              <a:buChar char="⚬"/>
            </a:pPr>
            <a:r>
              <a:rPr lang="en-US" sz="2907" b="1">
                <a:solidFill>
                  <a:srgbClr val="000000"/>
                </a:solidFill>
                <a:latin typeface="Canva Sans Bold"/>
                <a:ea typeface="Canva Sans Bold"/>
                <a:cs typeface="Canva Sans Bold"/>
                <a:sym typeface="Canva Sans Bold"/>
              </a:rPr>
              <a:t>Onlyfans se normaliza </a:t>
            </a:r>
            <a:r>
              <a:rPr lang="en-US" sz="2907">
                <a:solidFill>
                  <a:srgbClr val="000000"/>
                </a:solidFill>
                <a:latin typeface="Canva Sans"/>
                <a:ea typeface="Canva Sans"/>
                <a:cs typeface="Canva Sans"/>
                <a:sym typeface="Canva Sans"/>
              </a:rPr>
              <a:t>como consecuencia de una sociedad que ha ido consolidando un canon estético femenino hipersexualizado fruto de la pornificación cultural.</a:t>
            </a:r>
          </a:p>
          <a:p>
            <a:pPr marL="1357235" lvl="2" indent="-452412" algn="just">
              <a:lnSpc>
                <a:spcPts val="3140"/>
              </a:lnSpc>
              <a:buFont typeface="Arial"/>
              <a:buChar char="⚬"/>
            </a:pPr>
            <a:r>
              <a:rPr lang="en-US" sz="2907">
                <a:solidFill>
                  <a:srgbClr val="000000"/>
                </a:solidFill>
                <a:latin typeface="Canva Sans"/>
                <a:ea typeface="Canva Sans"/>
                <a:cs typeface="Canva Sans"/>
                <a:sym typeface="Canva Sans"/>
              </a:rPr>
              <a:t>Hay un camino muy bien allanado para que </a:t>
            </a:r>
            <a:r>
              <a:rPr lang="en-US" sz="2907" b="1">
                <a:solidFill>
                  <a:srgbClr val="000000"/>
                </a:solidFill>
                <a:latin typeface="Canva Sans Bold"/>
                <a:ea typeface="Canva Sans Bold"/>
                <a:cs typeface="Canva Sans Bold"/>
                <a:sym typeface="Canva Sans Bold"/>
              </a:rPr>
              <a:t>Onlyfans no se presente ante las mujeres jóvenes como una plataforma pornográfica y de prostitución.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2728739" y="-522465"/>
            <a:ext cx="12830521" cy="13222771"/>
          </a:xfrm>
          <a:custGeom>
            <a:avLst/>
            <a:gdLst/>
            <a:ahLst/>
            <a:cxnLst/>
            <a:rect l="l" t="t" r="r" b="b"/>
            <a:pathLst>
              <a:path w="12830521" h="13222771">
                <a:moveTo>
                  <a:pt x="0" y="0"/>
                </a:moveTo>
                <a:lnTo>
                  <a:pt x="12830522" y="0"/>
                </a:lnTo>
                <a:lnTo>
                  <a:pt x="12830522" y="13222771"/>
                </a:lnTo>
                <a:lnTo>
                  <a:pt x="0" y="13222771"/>
                </a:lnTo>
                <a:lnTo>
                  <a:pt x="0" y="0"/>
                </a:lnTo>
                <a:close/>
              </a:path>
            </a:pathLst>
          </a:custGeom>
          <a:blipFill>
            <a:blip r:embed="rId3">
              <a:alphaModFix amt="32999"/>
            </a:blip>
            <a:stretch>
              <a:fillRect l="-7361" r="-11782" b="-99"/>
            </a:stretch>
          </a:blipFill>
        </p:spPr>
      </p:sp>
      <p:sp>
        <p:nvSpPr>
          <p:cNvPr id="4" name="Freeform 4"/>
          <p:cNvSpPr/>
          <p:nvPr/>
        </p:nvSpPr>
        <p:spPr>
          <a:xfrm rot="5400000">
            <a:off x="4312718" y="-970575"/>
            <a:ext cx="8798551" cy="12440111"/>
          </a:xfrm>
          <a:custGeom>
            <a:avLst/>
            <a:gdLst/>
            <a:ahLst/>
            <a:cxnLst/>
            <a:rect l="l" t="t" r="r" b="b"/>
            <a:pathLst>
              <a:path w="8798551" h="12440111">
                <a:moveTo>
                  <a:pt x="0" y="0"/>
                </a:moveTo>
                <a:lnTo>
                  <a:pt x="8798551" y="0"/>
                </a:lnTo>
                <a:lnTo>
                  <a:pt x="8798551" y="12440111"/>
                </a:lnTo>
                <a:lnTo>
                  <a:pt x="0" y="124401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4524679" y="-1182536"/>
            <a:ext cx="8798551" cy="12440111"/>
          </a:xfrm>
          <a:custGeom>
            <a:avLst/>
            <a:gdLst/>
            <a:ahLst/>
            <a:cxnLst/>
            <a:rect l="l" t="t" r="r" b="b"/>
            <a:pathLst>
              <a:path w="8798551" h="12440111">
                <a:moveTo>
                  <a:pt x="0" y="0"/>
                </a:moveTo>
                <a:lnTo>
                  <a:pt x="8798551" y="0"/>
                </a:lnTo>
                <a:lnTo>
                  <a:pt x="8798551" y="12440111"/>
                </a:lnTo>
                <a:lnTo>
                  <a:pt x="0" y="12440111"/>
                </a:lnTo>
                <a:lnTo>
                  <a:pt x="0" y="0"/>
                </a:lnTo>
                <a:close/>
              </a:path>
            </a:pathLst>
          </a:custGeom>
          <a:blipFill>
            <a:blip r:embed="rId6">
              <a:alphaModFix amt="91000"/>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652544" y="1850406"/>
            <a:ext cx="11525248" cy="6980250"/>
          </a:xfrm>
          <a:prstGeom prst="rect">
            <a:avLst/>
          </a:prstGeom>
        </p:spPr>
        <p:txBody>
          <a:bodyPr lIns="0" tIns="0" rIns="0" bIns="0" rtlCol="0" anchor="t">
            <a:spAutoFit/>
          </a:bodyPr>
          <a:lstStyle/>
          <a:p>
            <a:pPr marL="1152989" lvl="2" indent="-384330" algn="just">
              <a:lnSpc>
                <a:spcPts val="2862"/>
              </a:lnSpc>
              <a:buFont typeface="Arial"/>
              <a:buChar char="⚬"/>
            </a:pPr>
            <a:r>
              <a:rPr lang="en-US" sz="2650">
                <a:solidFill>
                  <a:srgbClr val="000000"/>
                </a:solidFill>
                <a:latin typeface="Canva Sans"/>
                <a:ea typeface="Canva Sans"/>
                <a:cs typeface="Canva Sans"/>
                <a:sym typeface="Canva Sans"/>
              </a:rPr>
              <a:t>Adquiere </a:t>
            </a:r>
            <a:r>
              <a:rPr lang="en-US" sz="2650" b="1">
                <a:solidFill>
                  <a:srgbClr val="501BA5"/>
                </a:solidFill>
                <a:latin typeface="Canva Sans Bold"/>
                <a:ea typeface="Canva Sans Bold"/>
                <a:cs typeface="Canva Sans Bold"/>
                <a:sym typeface="Canva Sans Bold"/>
              </a:rPr>
              <a:t>formas muy distintas a la prostitución tradicional</a:t>
            </a:r>
            <a:r>
              <a:rPr lang="en-US" sz="2650">
                <a:solidFill>
                  <a:srgbClr val="501BA5"/>
                </a:solidFill>
                <a:latin typeface="Canva Sans"/>
                <a:ea typeface="Canva Sans"/>
                <a:cs typeface="Canva Sans"/>
                <a:sym typeface="Canva Sans"/>
              </a:rPr>
              <a:t>:</a:t>
            </a:r>
          </a:p>
          <a:p>
            <a:pPr marL="1826267" lvl="3" indent="-456567" algn="just">
              <a:lnSpc>
                <a:spcPts val="2862"/>
              </a:lnSpc>
              <a:buFont typeface="Arial"/>
              <a:buChar char="￭"/>
            </a:pPr>
            <a:r>
              <a:rPr lang="en-US" sz="2650">
                <a:solidFill>
                  <a:srgbClr val="000000"/>
                </a:solidFill>
                <a:latin typeface="Canva Sans"/>
                <a:ea typeface="Canva Sans"/>
                <a:cs typeface="Canva Sans"/>
                <a:sym typeface="Canva Sans"/>
              </a:rPr>
              <a:t>Al darse en el </a:t>
            </a:r>
            <a:r>
              <a:rPr lang="en-US" sz="2650" b="1">
                <a:solidFill>
                  <a:srgbClr val="000000"/>
                </a:solidFill>
                <a:latin typeface="Canva Sans Bold"/>
                <a:ea typeface="Canva Sans Bold"/>
                <a:cs typeface="Canva Sans Bold"/>
                <a:sym typeface="Canva Sans Bold"/>
              </a:rPr>
              <a:t>espacio online y no a pie de calle</a:t>
            </a:r>
            <a:r>
              <a:rPr lang="en-US" sz="2650">
                <a:solidFill>
                  <a:srgbClr val="000000"/>
                </a:solidFill>
                <a:latin typeface="Canva Sans"/>
                <a:ea typeface="Canva Sans"/>
                <a:cs typeface="Canva Sans"/>
                <a:sym typeface="Canva Sans"/>
              </a:rPr>
              <a:t>, en </a:t>
            </a:r>
            <a:r>
              <a:rPr lang="en-US" sz="2650" b="1">
                <a:solidFill>
                  <a:srgbClr val="000000"/>
                </a:solidFill>
                <a:latin typeface="Canva Sans Bold"/>
                <a:ea typeface="Canva Sans Bold"/>
                <a:cs typeface="Canva Sans Bold"/>
                <a:sym typeface="Canva Sans Bold"/>
              </a:rPr>
              <a:t>clubes, etc</a:t>
            </a:r>
            <a:r>
              <a:rPr lang="en-US" sz="2650">
                <a:solidFill>
                  <a:srgbClr val="000000"/>
                </a:solidFill>
                <a:latin typeface="Canva Sans"/>
                <a:ea typeface="Canva Sans"/>
                <a:cs typeface="Canva Sans"/>
                <a:sym typeface="Canva Sans"/>
              </a:rPr>
              <a:t>.-  Autorepresentación se produce una desidentificación respecto a la mujer prostituida (y estigmatizada)</a:t>
            </a:r>
          </a:p>
          <a:p>
            <a:pPr marL="1826267" lvl="3" indent="-456567" algn="just">
              <a:lnSpc>
                <a:spcPts val="2862"/>
              </a:lnSpc>
              <a:buFont typeface="Arial"/>
              <a:buChar char="￭"/>
            </a:pPr>
            <a:r>
              <a:rPr lang="en-US" sz="2650">
                <a:solidFill>
                  <a:srgbClr val="000000"/>
                </a:solidFill>
                <a:latin typeface="Canva Sans"/>
                <a:ea typeface="Canva Sans"/>
                <a:cs typeface="Canva Sans"/>
                <a:sym typeface="Canva Sans"/>
              </a:rPr>
              <a:t>La asocian con el </a:t>
            </a:r>
            <a:r>
              <a:rPr lang="en-US" sz="2650" b="1">
                <a:solidFill>
                  <a:srgbClr val="000000"/>
                </a:solidFill>
                <a:latin typeface="Canva Sans Bold"/>
                <a:ea typeface="Canva Sans Bold"/>
                <a:cs typeface="Canva Sans Bold"/>
                <a:sym typeface="Canva Sans Bold"/>
              </a:rPr>
              <a:t>contacto físico </a:t>
            </a:r>
            <a:r>
              <a:rPr lang="en-US" sz="2650">
                <a:solidFill>
                  <a:srgbClr val="000000"/>
                </a:solidFill>
                <a:latin typeface="Canva Sans"/>
                <a:ea typeface="Canva Sans"/>
                <a:cs typeface="Canva Sans"/>
                <a:sym typeface="Canva Sans"/>
              </a:rPr>
              <a:t>y el </a:t>
            </a:r>
            <a:r>
              <a:rPr lang="en-US" sz="2650" b="1">
                <a:solidFill>
                  <a:srgbClr val="000000"/>
                </a:solidFill>
                <a:latin typeface="Canva Sans Bold"/>
                <a:ea typeface="Canva Sans Bold"/>
                <a:cs typeface="Canva Sans Bold"/>
                <a:sym typeface="Canva Sans Bold"/>
              </a:rPr>
              <a:t>mantenimiento de relaciones sexuales</a:t>
            </a:r>
            <a:r>
              <a:rPr lang="en-US" sz="2650">
                <a:solidFill>
                  <a:srgbClr val="000000"/>
                </a:solidFill>
                <a:latin typeface="Canva Sans"/>
                <a:ea typeface="Canva Sans"/>
                <a:cs typeface="Canva Sans"/>
                <a:sym typeface="Canva Sans"/>
              </a:rPr>
              <a:t>, y </a:t>
            </a:r>
            <a:r>
              <a:rPr lang="en-US" sz="2650" b="1">
                <a:solidFill>
                  <a:srgbClr val="000000"/>
                </a:solidFill>
                <a:latin typeface="Canva Sans Bold"/>
                <a:ea typeface="Canva Sans Bold"/>
                <a:cs typeface="Canva Sans Bold"/>
                <a:sym typeface="Canva Sans Bold"/>
              </a:rPr>
              <a:t>no</a:t>
            </a:r>
            <a:r>
              <a:rPr lang="en-US" sz="2650">
                <a:solidFill>
                  <a:srgbClr val="000000"/>
                </a:solidFill>
                <a:latin typeface="Canva Sans"/>
                <a:ea typeface="Canva Sans"/>
                <a:cs typeface="Canva Sans"/>
                <a:sym typeface="Canva Sans"/>
              </a:rPr>
              <a:t> con la </a:t>
            </a:r>
            <a:r>
              <a:rPr lang="en-US" sz="2650" b="1">
                <a:solidFill>
                  <a:srgbClr val="000000"/>
                </a:solidFill>
                <a:latin typeface="Canva Sans Bold"/>
                <a:ea typeface="Canva Sans Bold"/>
                <a:cs typeface="Canva Sans Bold"/>
                <a:sym typeface="Canva Sans Bold"/>
              </a:rPr>
              <a:t>venta de imágenes y vídeos</a:t>
            </a:r>
            <a:r>
              <a:rPr lang="en-US" sz="2650">
                <a:solidFill>
                  <a:srgbClr val="000000"/>
                </a:solidFill>
                <a:latin typeface="Canva Sans"/>
                <a:ea typeface="Canva Sans"/>
                <a:cs typeface="Canva Sans"/>
                <a:sym typeface="Canva Sans"/>
              </a:rPr>
              <a:t> de carácter sexual.</a:t>
            </a:r>
          </a:p>
          <a:p>
            <a:pPr marL="2499545" lvl="4" indent="-499909" algn="just">
              <a:lnSpc>
                <a:spcPts val="2862"/>
              </a:lnSpc>
              <a:buFont typeface="Arial"/>
              <a:buChar char="•"/>
            </a:pPr>
            <a:r>
              <a:rPr lang="en-US" sz="2650">
                <a:solidFill>
                  <a:srgbClr val="000000"/>
                </a:solidFill>
                <a:latin typeface="Canva Sans"/>
                <a:ea typeface="Canva Sans"/>
                <a:cs typeface="Canva Sans"/>
                <a:sym typeface="Canva Sans"/>
              </a:rPr>
              <a:t>Es una puerta a la prostitución más clásica: Onlyfans ofrece la posibilidad de que los hombres puedan enviar mensajes privados y ofrezcan más dinero a las jóvenes a cambio de imágenes cada vez más explícitas o de </a:t>
            </a:r>
            <a:r>
              <a:rPr lang="en-US" sz="2650" u="sng">
                <a:solidFill>
                  <a:srgbClr val="000000"/>
                </a:solidFill>
                <a:latin typeface="Canva Sans"/>
                <a:ea typeface="Canva Sans"/>
                <a:cs typeface="Canva Sans"/>
                <a:sym typeface="Canva Sans"/>
              </a:rPr>
              <a:t>encuentros sexuales presenciales</a:t>
            </a:r>
            <a:r>
              <a:rPr lang="en-US" sz="2650">
                <a:solidFill>
                  <a:srgbClr val="000000"/>
                </a:solidFill>
                <a:latin typeface="Canva Sans"/>
                <a:ea typeface="Canva Sans"/>
                <a:cs typeface="Canva Sans"/>
                <a:sym typeface="Canva Sans"/>
              </a:rPr>
              <a:t> o por </a:t>
            </a:r>
            <a:r>
              <a:rPr lang="en-US" sz="2650" u="sng">
                <a:solidFill>
                  <a:srgbClr val="000000"/>
                </a:solidFill>
                <a:latin typeface="Canva Sans"/>
                <a:ea typeface="Canva Sans"/>
                <a:cs typeface="Canva Sans"/>
                <a:sym typeface="Canva Sans"/>
              </a:rPr>
              <a:t>videollamada</a:t>
            </a:r>
            <a:r>
              <a:rPr lang="en-US" sz="2650">
                <a:solidFill>
                  <a:srgbClr val="000000"/>
                </a:solidFill>
                <a:latin typeface="Canva Sans"/>
                <a:ea typeface="Canva Sans"/>
                <a:cs typeface="Canva Sans"/>
                <a:sym typeface="Canva Sans"/>
              </a:rPr>
              <a:t>. Además, la red Onlyfans es empleada como </a:t>
            </a:r>
            <a:r>
              <a:rPr lang="en-US" sz="2650" u="sng">
                <a:solidFill>
                  <a:srgbClr val="000000"/>
                </a:solidFill>
                <a:latin typeface="Canva Sans"/>
                <a:ea typeface="Canva Sans"/>
                <a:cs typeface="Canva Sans"/>
                <a:sym typeface="Canva Sans"/>
              </a:rPr>
              <a:t>plataforma de captación</a:t>
            </a:r>
            <a:r>
              <a:rPr lang="en-US" sz="2650">
                <a:solidFill>
                  <a:srgbClr val="000000"/>
                </a:solidFill>
                <a:latin typeface="Canva Sans"/>
                <a:ea typeface="Canva Sans"/>
                <a:cs typeface="Canva Sans"/>
                <a:sym typeface="Canva Sans"/>
              </a:rPr>
              <a:t> por parte de empresas </a:t>
            </a:r>
            <a:r>
              <a:rPr lang="en-US" sz="2650" u="sng">
                <a:solidFill>
                  <a:srgbClr val="000000"/>
                </a:solidFill>
                <a:latin typeface="Canva Sans"/>
                <a:ea typeface="Canva Sans"/>
                <a:cs typeface="Canva Sans"/>
                <a:sym typeface="Canva Sans"/>
              </a:rPr>
              <a:t>productoras de pornografía, redes de trata y prostitución</a:t>
            </a:r>
            <a:r>
              <a:rPr lang="en-US" sz="2650">
                <a:solidFill>
                  <a:srgbClr val="000000"/>
                </a:solidFill>
                <a:latin typeface="Canva Sans"/>
                <a:ea typeface="Canva Sans"/>
                <a:cs typeface="Canva Sans"/>
                <a:sym typeface="Canva Sans"/>
              </a:rPr>
              <a:t>.</a:t>
            </a:r>
          </a:p>
          <a:p>
            <a:pPr marL="1152989" lvl="2" indent="-384330" algn="just">
              <a:lnSpc>
                <a:spcPts val="2862"/>
              </a:lnSpc>
              <a:buFont typeface="Arial"/>
              <a:buChar char="⚬"/>
            </a:pPr>
            <a:r>
              <a:rPr lang="en-US" sz="2650">
                <a:solidFill>
                  <a:srgbClr val="000000"/>
                </a:solidFill>
                <a:latin typeface="Canva Sans"/>
                <a:ea typeface="Canva Sans"/>
                <a:cs typeface="Canva Sans"/>
                <a:sym typeface="Canva Sans"/>
              </a:rPr>
              <a:t>La</a:t>
            </a:r>
            <a:r>
              <a:rPr lang="en-US" sz="2650" b="1">
                <a:solidFill>
                  <a:srgbClr val="000000"/>
                </a:solidFill>
                <a:latin typeface="Canva Sans Bold"/>
                <a:ea typeface="Canva Sans Bold"/>
                <a:cs typeface="Canva Sans Bold"/>
                <a:sym typeface="Canva Sans Bold"/>
              </a:rPr>
              <a:t> </a:t>
            </a:r>
            <a:r>
              <a:rPr lang="en-US" sz="2650" b="1">
                <a:solidFill>
                  <a:srgbClr val="501BA5"/>
                </a:solidFill>
                <a:latin typeface="Canva Sans Bold"/>
                <a:ea typeface="Canva Sans Bold"/>
                <a:cs typeface="Canva Sans Bold"/>
                <a:sym typeface="Canva Sans Bold"/>
              </a:rPr>
              <a:t>idea de proxeneta</a:t>
            </a:r>
            <a:r>
              <a:rPr lang="en-US" sz="2650">
                <a:solidFill>
                  <a:srgbClr val="501BA5"/>
                </a:solidFill>
                <a:latin typeface="Canva Sans"/>
                <a:ea typeface="Canva Sans"/>
                <a:cs typeface="Canva Sans"/>
                <a:sym typeface="Canva Sans"/>
              </a:rPr>
              <a:t> </a:t>
            </a:r>
            <a:r>
              <a:rPr lang="en-US" sz="2650">
                <a:solidFill>
                  <a:srgbClr val="000000"/>
                </a:solidFill>
                <a:latin typeface="Canva Sans"/>
                <a:ea typeface="Canva Sans"/>
                <a:cs typeface="Canva Sans"/>
                <a:sym typeface="Canva Sans"/>
              </a:rPr>
              <a:t>instaurada en el imaginario </a:t>
            </a:r>
            <a:r>
              <a:rPr lang="en-US" sz="2650" b="1">
                <a:solidFill>
                  <a:srgbClr val="000000"/>
                </a:solidFill>
                <a:latin typeface="Canva Sans Bold"/>
                <a:ea typeface="Canva Sans Bold"/>
                <a:cs typeface="Canva Sans Bold"/>
                <a:sym typeface="Canva Sans Bold"/>
              </a:rPr>
              <a:t>no coincide con la imagen del proxeneta de Onlyfans, </a:t>
            </a:r>
            <a:r>
              <a:rPr lang="en-US" sz="2650">
                <a:solidFill>
                  <a:srgbClr val="000000"/>
                </a:solidFill>
                <a:latin typeface="Canva Sans"/>
                <a:ea typeface="Canva Sans"/>
                <a:cs typeface="Canva Sans"/>
                <a:sym typeface="Canva Sans"/>
              </a:rPr>
              <a:t>puesto que no responde al estereotipo.</a:t>
            </a:r>
          </a:p>
          <a:p>
            <a:pPr marL="1793538" lvl="2" indent="-597846" algn="l">
              <a:lnSpc>
                <a:spcPts val="4453"/>
              </a:lnSpc>
            </a:pPr>
            <a:endParaRPr lang="en-US" sz="2650">
              <a:solidFill>
                <a:srgbClr val="000000"/>
              </a:solidFill>
              <a:latin typeface="Canva Sans"/>
              <a:ea typeface="Canva Sans"/>
              <a:cs typeface="Canva Sans"/>
              <a:sym typeface="Canv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2728739" y="-57787"/>
            <a:ext cx="12830521" cy="13222771"/>
          </a:xfrm>
          <a:custGeom>
            <a:avLst/>
            <a:gdLst/>
            <a:ahLst/>
            <a:cxnLst/>
            <a:rect l="l" t="t" r="r" b="b"/>
            <a:pathLst>
              <a:path w="12830521" h="13222771">
                <a:moveTo>
                  <a:pt x="0" y="0"/>
                </a:moveTo>
                <a:lnTo>
                  <a:pt x="12830522" y="0"/>
                </a:lnTo>
                <a:lnTo>
                  <a:pt x="12830522" y="13222771"/>
                </a:lnTo>
                <a:lnTo>
                  <a:pt x="0" y="13222771"/>
                </a:lnTo>
                <a:lnTo>
                  <a:pt x="0" y="0"/>
                </a:lnTo>
                <a:close/>
              </a:path>
            </a:pathLst>
          </a:custGeom>
          <a:blipFill>
            <a:blip r:embed="rId3">
              <a:alphaModFix amt="32999"/>
            </a:blip>
            <a:stretch>
              <a:fillRect l="-7361" r="-11782" b="-99"/>
            </a:stretch>
          </a:blipFill>
        </p:spPr>
      </p:sp>
      <p:sp>
        <p:nvSpPr>
          <p:cNvPr id="4" name="TextBox 4"/>
          <p:cNvSpPr txBox="1"/>
          <p:nvPr/>
        </p:nvSpPr>
        <p:spPr>
          <a:xfrm>
            <a:off x="1028700" y="2269566"/>
            <a:ext cx="7013919" cy="1308967"/>
          </a:xfrm>
          <a:prstGeom prst="rect">
            <a:avLst/>
          </a:prstGeom>
        </p:spPr>
        <p:txBody>
          <a:bodyPr lIns="0" tIns="0" rIns="0" bIns="0" rtlCol="0" anchor="t">
            <a:spAutoFit/>
          </a:bodyPr>
          <a:lstStyle/>
          <a:p>
            <a:pPr marL="0" lvl="1" indent="0" algn="l">
              <a:lnSpc>
                <a:spcPts val="4559"/>
              </a:lnSpc>
              <a:spcBef>
                <a:spcPct val="0"/>
              </a:spcBef>
            </a:pPr>
            <a:r>
              <a:rPr lang="en-US" sz="4605" b="1">
                <a:solidFill>
                  <a:srgbClr val="000000"/>
                </a:solidFill>
                <a:latin typeface="Agrandir Bold"/>
                <a:ea typeface="Agrandir Bold"/>
                <a:cs typeface="Agrandir Bold"/>
                <a:sym typeface="Agrandir Bold"/>
              </a:rPr>
              <a:t>Blanqueamiento de Onlyfans</a:t>
            </a:r>
          </a:p>
        </p:txBody>
      </p:sp>
      <p:sp>
        <p:nvSpPr>
          <p:cNvPr id="5" name="TextBox 5"/>
          <p:cNvSpPr txBox="1"/>
          <p:nvPr/>
        </p:nvSpPr>
        <p:spPr>
          <a:xfrm>
            <a:off x="1028700" y="4308818"/>
            <a:ext cx="8542335" cy="2244780"/>
          </a:xfrm>
          <a:prstGeom prst="rect">
            <a:avLst/>
          </a:prstGeom>
        </p:spPr>
        <p:txBody>
          <a:bodyPr lIns="0" tIns="0" rIns="0" bIns="0" rtlCol="0" anchor="t">
            <a:spAutoFit/>
          </a:bodyPr>
          <a:lstStyle/>
          <a:p>
            <a:pPr marL="0" lvl="0" indent="0" algn="l">
              <a:lnSpc>
                <a:spcPts val="3580"/>
              </a:lnSpc>
              <a:spcBef>
                <a:spcPct val="0"/>
              </a:spcBef>
            </a:pPr>
            <a:r>
              <a:rPr lang="en-US" sz="2557">
                <a:solidFill>
                  <a:srgbClr val="000000"/>
                </a:solidFill>
                <a:latin typeface="Canva Sans"/>
                <a:ea typeface="Canva Sans"/>
                <a:cs typeface="Canva Sans"/>
                <a:sym typeface="Canva Sans"/>
              </a:rPr>
              <a:t>Una de las consecuencias de la “pornosocialización”. Onlyfans no es vista como un espacio de prostitución sino como un </a:t>
            </a:r>
            <a:r>
              <a:rPr lang="en-US" sz="2557" b="1">
                <a:solidFill>
                  <a:srgbClr val="000000"/>
                </a:solidFill>
                <a:latin typeface="Canva Sans Bold"/>
                <a:ea typeface="Canva Sans Bold"/>
                <a:cs typeface="Canva Sans Bold"/>
                <a:sym typeface="Canva Sans Bold"/>
              </a:rPr>
              <a:t>lugar donde vender libremente un servicio como otro cualquiera</a:t>
            </a:r>
            <a:r>
              <a:rPr lang="en-US" sz="2557">
                <a:solidFill>
                  <a:srgbClr val="000000"/>
                </a:solidFill>
                <a:latin typeface="Canva Sans"/>
                <a:ea typeface="Canva Sans"/>
                <a:cs typeface="Canva Sans"/>
                <a:sym typeface="Canva Sans"/>
              </a:rPr>
              <a:t> (servicio sexual) en el mercado neoliberal. </a:t>
            </a:r>
          </a:p>
        </p:txBody>
      </p:sp>
      <p:sp>
        <p:nvSpPr>
          <p:cNvPr id="6" name="TextBox 6"/>
          <p:cNvSpPr txBox="1"/>
          <p:nvPr/>
        </p:nvSpPr>
        <p:spPr>
          <a:xfrm>
            <a:off x="11469489" y="1710766"/>
            <a:ext cx="6702226" cy="596901"/>
          </a:xfrm>
          <a:prstGeom prst="rect">
            <a:avLst/>
          </a:prstGeom>
        </p:spPr>
        <p:txBody>
          <a:bodyPr lIns="0" tIns="0" rIns="0" bIns="0" rtlCol="0" anchor="t">
            <a:spAutoFit/>
          </a:bodyPr>
          <a:lstStyle/>
          <a:p>
            <a:pPr marL="0" lvl="0" indent="0" algn="l">
              <a:lnSpc>
                <a:spcPts val="4899"/>
              </a:lnSpc>
              <a:spcBef>
                <a:spcPct val="0"/>
              </a:spcBef>
            </a:pPr>
            <a:r>
              <a:rPr lang="en-US" sz="3499" b="1">
                <a:solidFill>
                  <a:srgbClr val="000000"/>
                </a:solidFill>
                <a:latin typeface="Klein Bold"/>
                <a:ea typeface="Klein Bold"/>
                <a:cs typeface="Klein Bold"/>
                <a:sym typeface="Klein Bold"/>
              </a:rPr>
              <a:t>Nuevas conceptualizaciones</a:t>
            </a:r>
          </a:p>
        </p:txBody>
      </p:sp>
      <p:sp>
        <p:nvSpPr>
          <p:cNvPr id="7" name="TextBox 7"/>
          <p:cNvSpPr txBox="1"/>
          <p:nvPr/>
        </p:nvSpPr>
        <p:spPr>
          <a:xfrm>
            <a:off x="11183739" y="4811712"/>
            <a:ext cx="4341682" cy="596901"/>
          </a:xfrm>
          <a:prstGeom prst="rect">
            <a:avLst/>
          </a:prstGeom>
        </p:spPr>
        <p:txBody>
          <a:bodyPr lIns="0" tIns="0" rIns="0" bIns="0" rtlCol="0" anchor="t">
            <a:spAutoFit/>
          </a:bodyPr>
          <a:lstStyle/>
          <a:p>
            <a:pPr marL="0" lvl="0" indent="0" algn="l">
              <a:lnSpc>
                <a:spcPts val="4899"/>
              </a:lnSpc>
              <a:spcBef>
                <a:spcPct val="0"/>
              </a:spcBef>
            </a:pPr>
            <a:r>
              <a:rPr lang="en-US" sz="3499" b="1">
                <a:solidFill>
                  <a:srgbClr val="000000"/>
                </a:solidFill>
                <a:latin typeface="Klein Bold"/>
                <a:ea typeface="Klein Bold"/>
                <a:cs typeface="Klein Bold"/>
                <a:sym typeface="Klein Bold"/>
              </a:rPr>
              <a:t>Ganchos</a:t>
            </a:r>
          </a:p>
        </p:txBody>
      </p:sp>
      <p:sp>
        <p:nvSpPr>
          <p:cNvPr id="8" name="TextBox 8"/>
          <p:cNvSpPr txBox="1"/>
          <p:nvPr/>
        </p:nvSpPr>
        <p:spPr>
          <a:xfrm>
            <a:off x="11183739" y="7816697"/>
            <a:ext cx="4341682" cy="596901"/>
          </a:xfrm>
          <a:prstGeom prst="rect">
            <a:avLst/>
          </a:prstGeom>
        </p:spPr>
        <p:txBody>
          <a:bodyPr lIns="0" tIns="0" rIns="0" bIns="0" rtlCol="0" anchor="t">
            <a:spAutoFit/>
          </a:bodyPr>
          <a:lstStyle/>
          <a:p>
            <a:pPr marL="0" lvl="0" indent="0" algn="l">
              <a:lnSpc>
                <a:spcPts val="4899"/>
              </a:lnSpc>
              <a:spcBef>
                <a:spcPct val="0"/>
              </a:spcBef>
            </a:pPr>
            <a:r>
              <a:rPr lang="en-US" sz="3499" b="1">
                <a:solidFill>
                  <a:srgbClr val="000000"/>
                </a:solidFill>
                <a:latin typeface="Klein Bold"/>
                <a:ea typeface="Klein Bold"/>
                <a:cs typeface="Klein Bold"/>
                <a:sym typeface="Klein Bold"/>
              </a:rPr>
              <a:t>¿Es lo mismo?</a:t>
            </a:r>
          </a:p>
        </p:txBody>
      </p:sp>
      <p:sp>
        <p:nvSpPr>
          <p:cNvPr id="9" name="TextBox 9"/>
          <p:cNvSpPr txBox="1"/>
          <p:nvPr/>
        </p:nvSpPr>
        <p:spPr>
          <a:xfrm>
            <a:off x="11469489" y="2436348"/>
            <a:ext cx="6006487" cy="2183130"/>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00000"/>
                </a:solidFill>
                <a:latin typeface="Canva Sans Bold"/>
                <a:ea typeface="Canva Sans Bold"/>
                <a:cs typeface="Canva Sans Bold"/>
                <a:sym typeface="Canva Sans Bold"/>
              </a:rPr>
              <a:t>invisibilizan </a:t>
            </a:r>
            <a:r>
              <a:rPr lang="en-US" sz="1800">
                <a:solidFill>
                  <a:srgbClr val="000000"/>
                </a:solidFill>
                <a:latin typeface="Canva Sans"/>
                <a:ea typeface="Canva Sans"/>
                <a:cs typeface="Canva Sans"/>
                <a:sym typeface="Canva Sans"/>
              </a:rPr>
              <a:t>estas </a:t>
            </a:r>
            <a:r>
              <a:rPr lang="en-US" sz="1800" b="1">
                <a:solidFill>
                  <a:srgbClr val="000000"/>
                </a:solidFill>
                <a:latin typeface="Canva Sans Bold"/>
                <a:ea typeface="Canva Sans Bold"/>
                <a:cs typeface="Canva Sans Bold"/>
                <a:sym typeface="Canva Sans Bold"/>
              </a:rPr>
              <a:t>nuevas formas de explotación sexual en el espacio </a:t>
            </a:r>
            <a:r>
              <a:rPr lang="en-US" sz="1800" b="1" i="1">
                <a:solidFill>
                  <a:srgbClr val="000000"/>
                </a:solidFill>
                <a:latin typeface="Canva Sans Bold Italics"/>
                <a:ea typeface="Canva Sans Bold Italics"/>
                <a:cs typeface="Canva Sans Bold Italics"/>
                <a:sym typeface="Canva Sans Bold Italics"/>
              </a:rPr>
              <a:t>online: </a:t>
            </a:r>
            <a:r>
              <a:rPr lang="en-US" sz="1800">
                <a:solidFill>
                  <a:srgbClr val="000000"/>
                </a:solidFill>
                <a:latin typeface="Canva Sans"/>
                <a:ea typeface="Canva Sans"/>
                <a:cs typeface="Canva Sans"/>
                <a:sym typeface="Canva Sans"/>
              </a:rPr>
              <a:t>Términos «prostituta», «putero», «pornografía», «porno», etc., son desplazados por </a:t>
            </a:r>
            <a:r>
              <a:rPr lang="en-US" sz="1800" b="1">
                <a:solidFill>
                  <a:srgbClr val="000000"/>
                </a:solidFill>
                <a:latin typeface="Canva Sans Bold"/>
                <a:ea typeface="Canva Sans Bold"/>
                <a:cs typeface="Canva Sans Bold"/>
                <a:sym typeface="Canva Sans Bold"/>
              </a:rPr>
              <a:t>«</a:t>
            </a:r>
            <a:r>
              <a:rPr lang="en-US" sz="1800" b="1" i="1">
                <a:solidFill>
                  <a:srgbClr val="000000"/>
                </a:solidFill>
                <a:latin typeface="Canva Sans Bold Italics"/>
                <a:ea typeface="Canva Sans Bold Italics"/>
                <a:cs typeface="Canva Sans Bold Italics"/>
                <a:sym typeface="Canva Sans Bold Italics"/>
              </a:rPr>
              <a:t>creadora de contenido</a:t>
            </a:r>
            <a:r>
              <a:rPr lang="en-US" sz="1800" b="1">
                <a:solidFill>
                  <a:srgbClr val="000000"/>
                </a:solidFill>
                <a:latin typeface="Canva Sans Bold"/>
                <a:ea typeface="Canva Sans Bold"/>
                <a:cs typeface="Canva Sans Bold"/>
                <a:sym typeface="Canva Sans Bold"/>
              </a:rPr>
              <a:t>»</a:t>
            </a:r>
            <a:r>
              <a:rPr lang="en-US" sz="1800">
                <a:solidFill>
                  <a:srgbClr val="000000"/>
                </a:solidFill>
                <a:latin typeface="Canva Sans"/>
                <a:ea typeface="Canva Sans"/>
                <a:cs typeface="Canva Sans"/>
                <a:sym typeface="Canva Sans"/>
              </a:rPr>
              <a:t>, </a:t>
            </a:r>
            <a:r>
              <a:rPr lang="en-US" sz="1800" b="1">
                <a:solidFill>
                  <a:srgbClr val="000000"/>
                </a:solidFill>
                <a:latin typeface="Canva Sans Bold"/>
                <a:ea typeface="Canva Sans Bold"/>
                <a:cs typeface="Canva Sans Bold"/>
                <a:sym typeface="Canva Sans Bold"/>
              </a:rPr>
              <a:t>«</a:t>
            </a:r>
            <a:r>
              <a:rPr lang="en-US" sz="1800" b="1" i="1">
                <a:solidFill>
                  <a:srgbClr val="000000"/>
                </a:solidFill>
                <a:latin typeface="Canva Sans Bold Italics"/>
                <a:ea typeface="Canva Sans Bold Italics"/>
                <a:cs typeface="Canva Sans Bold Italics"/>
                <a:sym typeface="Canva Sans Bold Italics"/>
              </a:rPr>
              <a:t>camgirls</a:t>
            </a:r>
            <a:r>
              <a:rPr lang="en-US" sz="1800" b="1">
                <a:solidFill>
                  <a:srgbClr val="000000"/>
                </a:solidFill>
                <a:latin typeface="Canva Sans Bold"/>
                <a:ea typeface="Canva Sans Bold"/>
                <a:cs typeface="Canva Sans Bold"/>
                <a:sym typeface="Canva Sans Bold"/>
              </a:rPr>
              <a:t>»</a:t>
            </a:r>
            <a:r>
              <a:rPr lang="en-US" sz="1800" i="1">
                <a:solidFill>
                  <a:srgbClr val="000000"/>
                </a:solidFill>
                <a:latin typeface="Canva Sans Italics"/>
                <a:ea typeface="Canva Sans Italics"/>
                <a:cs typeface="Canva Sans Italics"/>
                <a:sym typeface="Canva Sans Italics"/>
              </a:rPr>
              <a:t> </a:t>
            </a:r>
            <a:r>
              <a:rPr lang="en-US" sz="1800">
                <a:solidFill>
                  <a:srgbClr val="000000"/>
                </a:solidFill>
                <a:latin typeface="Canva Sans"/>
                <a:ea typeface="Canva Sans"/>
                <a:cs typeface="Canva Sans"/>
                <a:sym typeface="Canva Sans"/>
              </a:rPr>
              <a:t>o </a:t>
            </a:r>
            <a:r>
              <a:rPr lang="en-US" sz="1800" b="1">
                <a:solidFill>
                  <a:srgbClr val="000000"/>
                </a:solidFill>
                <a:latin typeface="Canva Sans Bold"/>
                <a:ea typeface="Canva Sans Bold"/>
                <a:cs typeface="Canva Sans Bold"/>
                <a:sym typeface="Canva Sans Bold"/>
              </a:rPr>
              <a:t>«</a:t>
            </a:r>
            <a:r>
              <a:rPr lang="en-US" sz="1800" b="1" i="1">
                <a:solidFill>
                  <a:srgbClr val="000000"/>
                </a:solidFill>
                <a:latin typeface="Canva Sans Bold Italics"/>
                <a:ea typeface="Canva Sans Bold Italics"/>
                <a:cs typeface="Canva Sans Bold Italics"/>
                <a:sym typeface="Canva Sans Bold Italics"/>
              </a:rPr>
              <a:t>sugarbaby</a:t>
            </a:r>
            <a:r>
              <a:rPr lang="en-US" sz="1800" b="1">
                <a:solidFill>
                  <a:srgbClr val="000000"/>
                </a:solidFill>
                <a:latin typeface="Canva Sans Bold"/>
                <a:ea typeface="Canva Sans Bold"/>
                <a:cs typeface="Canva Sans Bold"/>
                <a:sym typeface="Canva Sans Bold"/>
              </a:rPr>
              <a:t>»</a:t>
            </a:r>
            <a:r>
              <a:rPr lang="en-US" sz="1800">
                <a:solidFill>
                  <a:srgbClr val="000000"/>
                </a:solidFill>
                <a:latin typeface="Canva Sans"/>
                <a:ea typeface="Canva Sans"/>
                <a:cs typeface="Canva Sans"/>
                <a:sym typeface="Canva Sans"/>
              </a:rPr>
              <a:t> que se utilizan para </a:t>
            </a:r>
            <a:r>
              <a:rPr lang="en-US" sz="1800" b="1">
                <a:solidFill>
                  <a:srgbClr val="000000"/>
                </a:solidFill>
                <a:latin typeface="Canva Sans Bold"/>
                <a:ea typeface="Canva Sans Bold"/>
                <a:cs typeface="Canva Sans Bold"/>
                <a:sym typeface="Canva Sans Bold"/>
              </a:rPr>
              <a:t>glamurizar la pornografía</a:t>
            </a:r>
            <a:r>
              <a:rPr lang="en-US" sz="1800">
                <a:solidFill>
                  <a:srgbClr val="000000"/>
                </a:solidFill>
                <a:latin typeface="Canva Sans"/>
                <a:ea typeface="Canva Sans"/>
                <a:cs typeface="Canva Sans"/>
                <a:sym typeface="Canva Sans"/>
              </a:rPr>
              <a:t> en streaming y la prostitución. </a:t>
            </a:r>
          </a:p>
        </p:txBody>
      </p:sp>
      <p:sp>
        <p:nvSpPr>
          <p:cNvPr id="10" name="TextBox 10"/>
          <p:cNvSpPr txBox="1"/>
          <p:nvPr/>
        </p:nvSpPr>
        <p:spPr>
          <a:xfrm>
            <a:off x="11217578" y="5440527"/>
            <a:ext cx="6041722" cy="1240155"/>
          </a:xfrm>
          <a:prstGeom prst="rect">
            <a:avLst/>
          </a:prstGeom>
        </p:spPr>
        <p:txBody>
          <a:bodyPr lIns="0" tIns="0" rIns="0" bIns="0" rtlCol="0" anchor="t">
            <a:spAutoFit/>
          </a:bodyPr>
          <a:lstStyle/>
          <a:p>
            <a:pPr marL="0" lvl="0" indent="0" algn="l">
              <a:lnSpc>
                <a:spcPts val="2520"/>
              </a:lnSpc>
              <a:spcBef>
                <a:spcPct val="0"/>
              </a:spcBef>
            </a:pPr>
            <a:r>
              <a:rPr lang="en-US" sz="1800">
                <a:solidFill>
                  <a:srgbClr val="000000"/>
                </a:solidFill>
                <a:latin typeface="Canva Sans"/>
                <a:ea typeface="Canva Sans"/>
                <a:cs typeface="Canva Sans"/>
                <a:sym typeface="Canva Sans"/>
              </a:rPr>
              <a:t>Presencia de </a:t>
            </a:r>
            <a:r>
              <a:rPr lang="en-US" sz="1800" b="1">
                <a:solidFill>
                  <a:srgbClr val="000000"/>
                </a:solidFill>
                <a:latin typeface="Canva Sans Bold"/>
                <a:ea typeface="Canva Sans Bold"/>
                <a:cs typeface="Canva Sans Bold"/>
                <a:sym typeface="Canva Sans Bold"/>
              </a:rPr>
              <a:t>famosas e </a:t>
            </a:r>
            <a:r>
              <a:rPr lang="en-US" sz="1800" b="1" i="1">
                <a:solidFill>
                  <a:srgbClr val="000000"/>
                </a:solidFill>
                <a:latin typeface="Canva Sans Bold Italics"/>
                <a:ea typeface="Canva Sans Bold Italics"/>
                <a:cs typeface="Canva Sans Bold Italics"/>
                <a:sym typeface="Canva Sans Bold Italics"/>
              </a:rPr>
              <a:t>influencers </a:t>
            </a:r>
            <a:r>
              <a:rPr lang="en-US" sz="1800" i="1">
                <a:solidFill>
                  <a:srgbClr val="000000"/>
                </a:solidFill>
                <a:latin typeface="Canva Sans Italics"/>
                <a:ea typeface="Canva Sans Italics"/>
                <a:cs typeface="Canva Sans Italics"/>
                <a:sym typeface="Canva Sans Italics"/>
              </a:rPr>
              <a:t>populares </a:t>
            </a:r>
            <a:r>
              <a:rPr lang="en-US" sz="1800">
                <a:solidFill>
                  <a:srgbClr val="000000"/>
                </a:solidFill>
                <a:latin typeface="Canva Sans"/>
                <a:ea typeface="Canva Sans"/>
                <a:cs typeface="Canva Sans"/>
                <a:sym typeface="Canva Sans"/>
              </a:rPr>
              <a:t>en redes y televisión que generan contenido sexual. En ocasiones son invitadas por Onlyfans para que formen parte de su comunidad de credores/as de contenido.</a:t>
            </a:r>
          </a:p>
        </p:txBody>
      </p:sp>
      <p:sp>
        <p:nvSpPr>
          <p:cNvPr id="11" name="TextBox 11"/>
          <p:cNvSpPr txBox="1"/>
          <p:nvPr/>
        </p:nvSpPr>
        <p:spPr>
          <a:xfrm>
            <a:off x="11217578" y="8661771"/>
            <a:ext cx="6041722" cy="1240155"/>
          </a:xfrm>
          <a:prstGeom prst="rect">
            <a:avLst/>
          </a:prstGeom>
        </p:spPr>
        <p:txBody>
          <a:bodyPr lIns="0" tIns="0" rIns="0" bIns="0" rtlCol="0" anchor="t">
            <a:spAutoFit/>
          </a:bodyPr>
          <a:lstStyle/>
          <a:p>
            <a:pPr marL="0" lvl="0" indent="0" algn="l">
              <a:lnSpc>
                <a:spcPts val="2520"/>
              </a:lnSpc>
              <a:spcBef>
                <a:spcPct val="0"/>
              </a:spcBef>
            </a:pPr>
            <a:r>
              <a:rPr lang="en-US" sz="1800">
                <a:solidFill>
                  <a:srgbClr val="000000"/>
                </a:solidFill>
                <a:latin typeface="Canva Sans"/>
                <a:ea typeface="Canva Sans"/>
                <a:cs typeface="Canva Sans"/>
                <a:sym typeface="Canva Sans"/>
              </a:rPr>
              <a:t>Las </a:t>
            </a:r>
            <a:r>
              <a:rPr lang="en-US" sz="1800" b="1">
                <a:solidFill>
                  <a:srgbClr val="000000"/>
                </a:solidFill>
                <a:latin typeface="Canva Sans Bold"/>
                <a:ea typeface="Canva Sans Bold"/>
                <a:cs typeface="Canva Sans Bold"/>
                <a:sym typeface="Canva Sans Bold"/>
              </a:rPr>
              <a:t>mujeres jóvenes suben fotos a redes sociales</a:t>
            </a:r>
            <a:r>
              <a:rPr lang="en-US" sz="1800">
                <a:solidFill>
                  <a:srgbClr val="000000"/>
                </a:solidFill>
                <a:latin typeface="Canva Sans"/>
                <a:ea typeface="Canva Sans"/>
                <a:cs typeface="Canva Sans"/>
                <a:sym typeface="Canva Sans"/>
              </a:rPr>
              <a:t>, como Instagram, </a:t>
            </a:r>
            <a:r>
              <a:rPr lang="en-US" sz="1800" b="1">
                <a:solidFill>
                  <a:srgbClr val="000000"/>
                </a:solidFill>
                <a:latin typeface="Canva Sans Bold"/>
                <a:ea typeface="Canva Sans Bold"/>
                <a:cs typeface="Canva Sans Bold"/>
                <a:sym typeface="Canva Sans Bold"/>
              </a:rPr>
              <a:t>similares a las que venden en Onlyfans</a:t>
            </a:r>
            <a:r>
              <a:rPr lang="en-US" sz="1800">
                <a:solidFill>
                  <a:srgbClr val="000000"/>
                </a:solidFill>
                <a:latin typeface="Canva Sans"/>
                <a:ea typeface="Canva Sans"/>
                <a:cs typeface="Canva Sans"/>
                <a:sym typeface="Canva Sans"/>
              </a:rPr>
              <a:t>, por lo </a:t>
            </a:r>
            <a:r>
              <a:rPr lang="en-US" sz="1800" b="1">
                <a:solidFill>
                  <a:srgbClr val="000000"/>
                </a:solidFill>
                <a:latin typeface="Canva Sans Bold"/>
                <a:ea typeface="Canva Sans Bold"/>
                <a:cs typeface="Canva Sans Bold"/>
                <a:sym typeface="Canva Sans Bold"/>
              </a:rPr>
              <a:t>que no ven diferencia en el acto en sí de subir las fotos.</a:t>
            </a:r>
          </a:p>
        </p:txBody>
      </p:sp>
      <p:grpSp>
        <p:nvGrpSpPr>
          <p:cNvPr id="12" name="Group 12"/>
          <p:cNvGrpSpPr/>
          <p:nvPr/>
        </p:nvGrpSpPr>
        <p:grpSpPr>
          <a:xfrm>
            <a:off x="10134375" y="1745982"/>
            <a:ext cx="771774" cy="6795037"/>
            <a:chOff x="0" y="0"/>
            <a:chExt cx="1029031" cy="9060049"/>
          </a:xfrm>
        </p:grpSpPr>
        <p:sp>
          <p:nvSpPr>
            <p:cNvPr id="13" name="Freeform 13"/>
            <p:cNvSpPr/>
            <p:nvPr/>
          </p:nvSpPr>
          <p:spPr>
            <a:xfrm>
              <a:off x="0" y="0"/>
              <a:ext cx="1029031" cy="978866"/>
            </a:xfrm>
            <a:custGeom>
              <a:avLst/>
              <a:gdLst/>
              <a:ahLst/>
              <a:cxnLst/>
              <a:rect l="l" t="t" r="r" b="b"/>
              <a:pathLst>
                <a:path w="1029031" h="978866">
                  <a:moveTo>
                    <a:pt x="0" y="0"/>
                  </a:moveTo>
                  <a:lnTo>
                    <a:pt x="1029031" y="0"/>
                  </a:lnTo>
                  <a:lnTo>
                    <a:pt x="1029031" y="978866"/>
                  </a:lnTo>
                  <a:lnTo>
                    <a:pt x="0" y="9788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0" y="4040591"/>
              <a:ext cx="1029031" cy="978866"/>
            </a:xfrm>
            <a:custGeom>
              <a:avLst/>
              <a:gdLst/>
              <a:ahLst/>
              <a:cxnLst/>
              <a:rect l="l" t="t" r="r" b="b"/>
              <a:pathLst>
                <a:path w="1029031" h="978866">
                  <a:moveTo>
                    <a:pt x="0" y="0"/>
                  </a:moveTo>
                  <a:lnTo>
                    <a:pt x="1029031" y="0"/>
                  </a:lnTo>
                  <a:lnTo>
                    <a:pt x="1029031" y="978867"/>
                  </a:lnTo>
                  <a:lnTo>
                    <a:pt x="0" y="978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0" y="8081183"/>
              <a:ext cx="1029031" cy="978866"/>
            </a:xfrm>
            <a:custGeom>
              <a:avLst/>
              <a:gdLst/>
              <a:ahLst/>
              <a:cxnLst/>
              <a:rect l="l" t="t" r="r" b="b"/>
              <a:pathLst>
                <a:path w="1029031" h="978866">
                  <a:moveTo>
                    <a:pt x="0" y="0"/>
                  </a:moveTo>
                  <a:lnTo>
                    <a:pt x="1029031" y="0"/>
                  </a:lnTo>
                  <a:lnTo>
                    <a:pt x="1029031" y="978866"/>
                  </a:lnTo>
                  <a:lnTo>
                    <a:pt x="0" y="9788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AutoShape 16"/>
            <p:cNvSpPr/>
            <p:nvPr/>
          </p:nvSpPr>
          <p:spPr>
            <a:xfrm flipV="1">
              <a:off x="514516" y="5271747"/>
              <a:ext cx="0" cy="2557147"/>
            </a:xfrm>
            <a:prstGeom prst="line">
              <a:avLst/>
            </a:prstGeom>
            <a:ln w="63166" cap="flat">
              <a:solidFill>
                <a:srgbClr val="000000"/>
              </a:solidFill>
              <a:prstDash val="solid"/>
              <a:headEnd type="none" w="sm" len="sm"/>
              <a:tailEnd type="none" w="sm" len="sm"/>
            </a:ln>
          </p:spPr>
        </p:sp>
        <p:sp>
          <p:nvSpPr>
            <p:cNvPr id="17" name="AutoShape 17"/>
            <p:cNvSpPr/>
            <p:nvPr/>
          </p:nvSpPr>
          <p:spPr>
            <a:xfrm flipV="1">
              <a:off x="514516" y="1231155"/>
              <a:ext cx="0" cy="2557147"/>
            </a:xfrm>
            <a:prstGeom prst="line">
              <a:avLst/>
            </a:prstGeom>
            <a:ln w="63166" cap="flat">
              <a:solidFill>
                <a:srgbClr val="000000"/>
              </a:solidFill>
              <a:prstDash val="solid"/>
              <a:headEnd type="none" w="sm" len="sm"/>
              <a:tailEnd type="none" w="sm" len="sm"/>
            </a:ln>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2728739" y="-1300178"/>
            <a:ext cx="12830521" cy="13222771"/>
          </a:xfrm>
          <a:custGeom>
            <a:avLst/>
            <a:gdLst/>
            <a:ahLst/>
            <a:cxnLst/>
            <a:rect l="l" t="t" r="r" b="b"/>
            <a:pathLst>
              <a:path w="12830521" h="13222771">
                <a:moveTo>
                  <a:pt x="0" y="0"/>
                </a:moveTo>
                <a:lnTo>
                  <a:pt x="12830522" y="0"/>
                </a:lnTo>
                <a:lnTo>
                  <a:pt x="12830522" y="13222770"/>
                </a:lnTo>
                <a:lnTo>
                  <a:pt x="0" y="13222770"/>
                </a:lnTo>
                <a:lnTo>
                  <a:pt x="0" y="0"/>
                </a:lnTo>
                <a:close/>
              </a:path>
            </a:pathLst>
          </a:custGeom>
          <a:blipFill>
            <a:blip r:embed="rId3">
              <a:alphaModFix amt="32999"/>
            </a:blip>
            <a:stretch>
              <a:fillRect l="-7361" r="-11782" b="-99"/>
            </a:stretch>
          </a:blipFill>
        </p:spPr>
      </p:sp>
      <p:sp>
        <p:nvSpPr>
          <p:cNvPr id="4" name="Freeform 4"/>
          <p:cNvSpPr/>
          <p:nvPr/>
        </p:nvSpPr>
        <p:spPr>
          <a:xfrm rot="-29999">
            <a:off x="1571434" y="1576756"/>
            <a:ext cx="4514674" cy="4981710"/>
          </a:xfrm>
          <a:custGeom>
            <a:avLst/>
            <a:gdLst/>
            <a:ahLst/>
            <a:cxnLst/>
            <a:rect l="l" t="t" r="r" b="b"/>
            <a:pathLst>
              <a:path w="4514674" h="4981710">
                <a:moveTo>
                  <a:pt x="0" y="0"/>
                </a:moveTo>
                <a:lnTo>
                  <a:pt x="4514674" y="0"/>
                </a:lnTo>
                <a:lnTo>
                  <a:pt x="4514674" y="4981709"/>
                </a:lnTo>
                <a:lnTo>
                  <a:pt x="0" y="4981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30000">
            <a:off x="6907432" y="1616145"/>
            <a:ext cx="4514674" cy="4981710"/>
          </a:xfrm>
          <a:custGeom>
            <a:avLst/>
            <a:gdLst/>
            <a:ahLst/>
            <a:cxnLst/>
            <a:rect l="l" t="t" r="r" b="b"/>
            <a:pathLst>
              <a:path w="4514674" h="4981710">
                <a:moveTo>
                  <a:pt x="0" y="0"/>
                </a:moveTo>
                <a:lnTo>
                  <a:pt x="4514674" y="0"/>
                </a:lnTo>
                <a:lnTo>
                  <a:pt x="4514674" y="4981709"/>
                </a:lnTo>
                <a:lnTo>
                  <a:pt x="0" y="4981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30000">
            <a:off x="12243439" y="1576756"/>
            <a:ext cx="4514674" cy="4981710"/>
          </a:xfrm>
          <a:custGeom>
            <a:avLst/>
            <a:gdLst/>
            <a:ahLst/>
            <a:cxnLst/>
            <a:rect l="l" t="t" r="r" b="b"/>
            <a:pathLst>
              <a:path w="4514674" h="4981710">
                <a:moveTo>
                  <a:pt x="0" y="0"/>
                </a:moveTo>
                <a:lnTo>
                  <a:pt x="4514675" y="0"/>
                </a:lnTo>
                <a:lnTo>
                  <a:pt x="4514675" y="4981709"/>
                </a:lnTo>
                <a:lnTo>
                  <a:pt x="0" y="4981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826639" y="2039947"/>
            <a:ext cx="3876545" cy="3654392"/>
          </a:xfrm>
          <a:prstGeom prst="rect">
            <a:avLst/>
          </a:prstGeom>
        </p:spPr>
        <p:txBody>
          <a:bodyPr lIns="0" tIns="0" rIns="0" bIns="0" rtlCol="0" anchor="t">
            <a:spAutoFit/>
          </a:bodyPr>
          <a:lstStyle/>
          <a:p>
            <a:pPr algn="ctr">
              <a:lnSpc>
                <a:spcPts val="2967"/>
              </a:lnSpc>
              <a:spcBef>
                <a:spcPct val="0"/>
              </a:spcBef>
            </a:pPr>
            <a:r>
              <a:rPr lang="en-US" sz="2119">
                <a:solidFill>
                  <a:srgbClr val="210026"/>
                </a:solidFill>
                <a:latin typeface="Canva Sans"/>
                <a:ea typeface="Canva Sans"/>
                <a:cs typeface="Canva Sans"/>
                <a:sym typeface="Canva Sans"/>
              </a:rPr>
              <a:t>Tendemos a poner la mirada en el consentimiento de las mujeres como creadoras de contenido sexual, invisibilizando la </a:t>
            </a:r>
            <a:r>
              <a:rPr lang="en-US" sz="2119" b="1">
                <a:solidFill>
                  <a:srgbClr val="210026"/>
                </a:solidFill>
                <a:latin typeface="Canva Sans Bold"/>
                <a:ea typeface="Canva Sans Bold"/>
                <a:cs typeface="Canva Sans Bold"/>
                <a:sym typeface="Canva Sans Bold"/>
              </a:rPr>
              <a:t>estructura</a:t>
            </a:r>
            <a:r>
              <a:rPr lang="en-US" sz="2119">
                <a:solidFill>
                  <a:srgbClr val="210026"/>
                </a:solidFill>
                <a:latin typeface="Canva Sans"/>
                <a:ea typeface="Canva Sans"/>
                <a:cs typeface="Canva Sans"/>
                <a:sym typeface="Canva Sans"/>
              </a:rPr>
              <a:t> de este práctica, esto es, a los </a:t>
            </a:r>
            <a:r>
              <a:rPr lang="en-US" sz="2119" b="1">
                <a:solidFill>
                  <a:srgbClr val="210026"/>
                </a:solidFill>
                <a:latin typeface="Canva Sans Bold"/>
                <a:ea typeface="Canva Sans Bold"/>
                <a:cs typeface="Canva Sans Bold"/>
                <a:sym typeface="Canva Sans Bold"/>
              </a:rPr>
              <a:t>proxenetas</a:t>
            </a:r>
            <a:r>
              <a:rPr lang="en-US" sz="2119">
                <a:solidFill>
                  <a:srgbClr val="210026"/>
                </a:solidFill>
                <a:latin typeface="Canva Sans"/>
                <a:ea typeface="Canva Sans"/>
                <a:cs typeface="Canva Sans"/>
                <a:sym typeface="Canva Sans"/>
              </a:rPr>
              <a:t> (las ya aludidas «agencias», «asesores», etc.) y a los </a:t>
            </a:r>
            <a:r>
              <a:rPr lang="en-US" sz="2119" b="1">
                <a:solidFill>
                  <a:srgbClr val="210026"/>
                </a:solidFill>
                <a:latin typeface="Canva Sans Bold"/>
                <a:ea typeface="Canva Sans Bold"/>
                <a:cs typeface="Canva Sans Bold"/>
                <a:sym typeface="Canva Sans Bold"/>
              </a:rPr>
              <a:t>puteros </a:t>
            </a:r>
            <a:r>
              <a:rPr lang="en-US" sz="2119">
                <a:solidFill>
                  <a:srgbClr val="210026"/>
                </a:solidFill>
                <a:latin typeface="Canva Sans"/>
                <a:ea typeface="Canva Sans"/>
                <a:cs typeface="Canva Sans"/>
                <a:sym typeface="Canva Sans"/>
              </a:rPr>
              <a:t>(«usuarios», «suscriptores» o «fans»). </a:t>
            </a:r>
          </a:p>
        </p:txBody>
      </p:sp>
      <p:sp>
        <p:nvSpPr>
          <p:cNvPr id="8" name="TextBox 8"/>
          <p:cNvSpPr txBox="1"/>
          <p:nvPr/>
        </p:nvSpPr>
        <p:spPr>
          <a:xfrm>
            <a:off x="7350706" y="2091497"/>
            <a:ext cx="3628127" cy="3965088"/>
          </a:xfrm>
          <a:prstGeom prst="rect">
            <a:avLst/>
          </a:prstGeom>
        </p:spPr>
        <p:txBody>
          <a:bodyPr lIns="0" tIns="0" rIns="0" bIns="0" rtlCol="0" anchor="t">
            <a:spAutoFit/>
          </a:bodyPr>
          <a:lstStyle/>
          <a:p>
            <a:pPr algn="ctr">
              <a:lnSpc>
                <a:spcPts val="2869"/>
              </a:lnSpc>
              <a:spcBef>
                <a:spcPct val="0"/>
              </a:spcBef>
            </a:pPr>
            <a:r>
              <a:rPr lang="en-US" sz="2049">
                <a:solidFill>
                  <a:srgbClr val="210026"/>
                </a:solidFill>
                <a:latin typeface="Canva Sans"/>
                <a:ea typeface="Canva Sans"/>
                <a:cs typeface="Canva Sans"/>
                <a:sym typeface="Canva Sans"/>
              </a:rPr>
              <a:t>Proxenetas: </a:t>
            </a:r>
            <a:r>
              <a:rPr lang="en-US" sz="2049" b="1">
                <a:solidFill>
                  <a:srgbClr val="210026"/>
                </a:solidFill>
                <a:latin typeface="Canva Sans Bold"/>
                <a:ea typeface="Canva Sans Bold"/>
                <a:cs typeface="Canva Sans Bold"/>
                <a:sym typeface="Canva Sans Bold"/>
              </a:rPr>
              <a:t>particulares</a:t>
            </a:r>
            <a:r>
              <a:rPr lang="en-US" sz="2049">
                <a:solidFill>
                  <a:srgbClr val="210026"/>
                </a:solidFill>
                <a:latin typeface="Canva Sans"/>
                <a:ea typeface="Canva Sans"/>
                <a:cs typeface="Canva Sans"/>
                <a:sym typeface="Canva Sans"/>
              </a:rPr>
              <a:t>, </a:t>
            </a:r>
            <a:r>
              <a:rPr lang="en-US" sz="2049" b="1">
                <a:solidFill>
                  <a:srgbClr val="210026"/>
                </a:solidFill>
                <a:latin typeface="Canva Sans Bold"/>
                <a:ea typeface="Canva Sans Bold"/>
                <a:cs typeface="Canva Sans Bold"/>
                <a:sym typeface="Canva Sans Bold"/>
              </a:rPr>
              <a:t>agencias </a:t>
            </a:r>
            <a:r>
              <a:rPr lang="en-US" sz="2049">
                <a:solidFill>
                  <a:srgbClr val="210026"/>
                </a:solidFill>
                <a:latin typeface="Canva Sans"/>
                <a:ea typeface="Canva Sans"/>
                <a:cs typeface="Canva Sans"/>
                <a:sym typeface="Canva Sans"/>
              </a:rPr>
              <a:t>y </a:t>
            </a:r>
            <a:r>
              <a:rPr lang="en-US" sz="2049" b="1">
                <a:solidFill>
                  <a:srgbClr val="210026"/>
                </a:solidFill>
                <a:latin typeface="Canva Sans Bold"/>
                <a:ea typeface="Canva Sans Bold"/>
                <a:cs typeface="Canva Sans Bold"/>
                <a:sym typeface="Canva Sans Bold"/>
              </a:rPr>
              <a:t>novios</a:t>
            </a:r>
            <a:r>
              <a:rPr lang="en-US" sz="2049">
                <a:solidFill>
                  <a:srgbClr val="210026"/>
                </a:solidFill>
                <a:latin typeface="Canva Sans"/>
                <a:ea typeface="Canva Sans"/>
                <a:cs typeface="Canva Sans"/>
                <a:sym typeface="Canva Sans"/>
              </a:rPr>
              <a:t> que dicen apoyar y ayudar a las creadoras de contenido sexual, sacando rédito. Y Redes de proxenetas captando a mujeres jóvenes en redes sociales y plataformas- “Emprendedores de Onlyfans” </a:t>
            </a:r>
          </a:p>
        </p:txBody>
      </p:sp>
      <p:sp>
        <p:nvSpPr>
          <p:cNvPr id="9" name="TextBox 9"/>
          <p:cNvSpPr txBox="1"/>
          <p:nvPr/>
        </p:nvSpPr>
        <p:spPr>
          <a:xfrm>
            <a:off x="12624857" y="2327185"/>
            <a:ext cx="3696549" cy="3316666"/>
          </a:xfrm>
          <a:prstGeom prst="rect">
            <a:avLst/>
          </a:prstGeom>
        </p:spPr>
        <p:txBody>
          <a:bodyPr lIns="0" tIns="0" rIns="0" bIns="0" rtlCol="0" anchor="t">
            <a:spAutoFit/>
          </a:bodyPr>
          <a:lstStyle/>
          <a:p>
            <a:pPr algn="ctr">
              <a:lnSpc>
                <a:spcPts val="2638"/>
              </a:lnSpc>
            </a:pPr>
            <a:r>
              <a:rPr lang="en-US" sz="1884">
                <a:solidFill>
                  <a:srgbClr val="000000"/>
                </a:solidFill>
                <a:latin typeface="Canva Sans"/>
                <a:ea typeface="Canva Sans"/>
                <a:cs typeface="Canva Sans"/>
                <a:sym typeface="Canva Sans"/>
              </a:rPr>
              <a:t>Canal de YouTube “dedicado al emprendimiento, real estate, criptomonedas y motivación personal”</a:t>
            </a:r>
          </a:p>
          <a:p>
            <a:pPr algn="ctr">
              <a:lnSpc>
                <a:spcPts val="2638"/>
              </a:lnSpc>
            </a:pPr>
            <a:r>
              <a:rPr lang="en-US" sz="1884">
                <a:solidFill>
                  <a:srgbClr val="000000"/>
                </a:solidFill>
                <a:latin typeface="Canva Sans"/>
                <a:ea typeface="Canva Sans"/>
                <a:cs typeface="Canva Sans"/>
                <a:sym typeface="Canva Sans"/>
              </a:rPr>
              <a:t>Perfiles en redes sociales de hombres que explican a otros hombres como captar mujeres en las redes sociales y páginas de citas:</a:t>
            </a:r>
          </a:p>
          <a:p>
            <a:pPr algn="ctr">
              <a:lnSpc>
                <a:spcPts val="2638"/>
              </a:lnSpc>
              <a:spcBef>
                <a:spcPct val="0"/>
              </a:spcBef>
            </a:pPr>
            <a:endParaRPr lang="en-US" sz="1884">
              <a:solidFill>
                <a:srgbClr val="000000"/>
              </a:solidFill>
              <a:latin typeface="Canva Sans"/>
              <a:ea typeface="Canva Sans"/>
              <a:cs typeface="Canva Sans"/>
              <a:sym typeface="Canva Sans"/>
            </a:endParaRPr>
          </a:p>
        </p:txBody>
      </p:sp>
      <p:sp>
        <p:nvSpPr>
          <p:cNvPr id="10" name="TextBox 10"/>
          <p:cNvSpPr txBox="1"/>
          <p:nvPr/>
        </p:nvSpPr>
        <p:spPr>
          <a:xfrm>
            <a:off x="0" y="289242"/>
            <a:ext cx="18329547" cy="1469390"/>
          </a:xfrm>
          <a:prstGeom prst="rect">
            <a:avLst/>
          </a:prstGeom>
        </p:spPr>
        <p:txBody>
          <a:bodyPr lIns="0" tIns="0" rIns="0" bIns="0" rtlCol="0" anchor="t">
            <a:spAutoFit/>
          </a:bodyPr>
          <a:lstStyle/>
          <a:p>
            <a:pPr algn="ctr">
              <a:lnSpc>
                <a:spcPts val="5005"/>
              </a:lnSpc>
            </a:pPr>
            <a:r>
              <a:rPr lang="en-US" sz="5500" b="1">
                <a:solidFill>
                  <a:srgbClr val="000000"/>
                </a:solidFill>
                <a:latin typeface="Agrandir Wide Bold"/>
                <a:ea typeface="Agrandir Wide Bold"/>
                <a:cs typeface="Agrandir Wide Bold"/>
                <a:sym typeface="Agrandir Wide Bold"/>
              </a:rPr>
              <a:t>LOS </a:t>
            </a:r>
            <a:r>
              <a:rPr lang="en-US" sz="5500" b="1" i="1">
                <a:solidFill>
                  <a:srgbClr val="000000"/>
                </a:solidFill>
                <a:latin typeface="Agrandir Wide Bold Italics"/>
                <a:ea typeface="Agrandir Wide Bold Italics"/>
                <a:cs typeface="Agrandir Wide Bold Italics"/>
                <a:sym typeface="Agrandir Wide Bold Italics"/>
              </a:rPr>
              <a:t>“management” </a:t>
            </a:r>
            <a:r>
              <a:rPr lang="en-US" sz="5500" b="1">
                <a:solidFill>
                  <a:srgbClr val="000000"/>
                </a:solidFill>
                <a:latin typeface="Agrandir Wide Bold"/>
                <a:ea typeface="Agrandir Wide Bold"/>
                <a:cs typeface="Agrandir Wide Bold"/>
                <a:sym typeface="Agrandir Wide Bold"/>
              </a:rPr>
              <a:t>y las “agencias”, el disfraz de los proxenetas</a:t>
            </a:r>
          </a:p>
        </p:txBody>
      </p:sp>
      <p:sp>
        <p:nvSpPr>
          <p:cNvPr id="11" name="Freeform 11"/>
          <p:cNvSpPr/>
          <p:nvPr/>
        </p:nvSpPr>
        <p:spPr>
          <a:xfrm>
            <a:off x="12221789" y="6617458"/>
            <a:ext cx="5457991" cy="3536479"/>
          </a:xfrm>
          <a:custGeom>
            <a:avLst/>
            <a:gdLst/>
            <a:ahLst/>
            <a:cxnLst/>
            <a:rect l="l" t="t" r="r" b="b"/>
            <a:pathLst>
              <a:path w="5457991" h="3536479">
                <a:moveTo>
                  <a:pt x="0" y="0"/>
                </a:moveTo>
                <a:lnTo>
                  <a:pt x="5457991" y="0"/>
                </a:lnTo>
                <a:lnTo>
                  <a:pt x="5457991" y="3536479"/>
                </a:lnTo>
                <a:lnTo>
                  <a:pt x="0" y="3536479"/>
                </a:lnTo>
                <a:lnTo>
                  <a:pt x="0" y="0"/>
                </a:lnTo>
                <a:close/>
              </a:path>
            </a:pathLst>
          </a:custGeom>
          <a:blipFill>
            <a:blip r:embed="rId6"/>
            <a:stretch>
              <a:fillRect/>
            </a:stretch>
          </a:blipFill>
        </p:spPr>
      </p:sp>
      <p:sp>
        <p:nvSpPr>
          <p:cNvPr id="12" name="Freeform 12"/>
          <p:cNvSpPr/>
          <p:nvPr/>
        </p:nvSpPr>
        <p:spPr>
          <a:xfrm>
            <a:off x="6481062" y="6658035"/>
            <a:ext cx="5325876" cy="3455325"/>
          </a:xfrm>
          <a:custGeom>
            <a:avLst/>
            <a:gdLst/>
            <a:ahLst/>
            <a:cxnLst/>
            <a:rect l="l" t="t" r="r" b="b"/>
            <a:pathLst>
              <a:path w="5325876" h="3455325">
                <a:moveTo>
                  <a:pt x="0" y="0"/>
                </a:moveTo>
                <a:lnTo>
                  <a:pt x="5325876" y="0"/>
                </a:lnTo>
                <a:lnTo>
                  <a:pt x="5325876" y="3455325"/>
                </a:lnTo>
                <a:lnTo>
                  <a:pt x="0" y="3455325"/>
                </a:lnTo>
                <a:lnTo>
                  <a:pt x="0" y="0"/>
                </a:lnTo>
                <a:close/>
              </a:path>
            </a:pathLst>
          </a:custGeom>
          <a:blipFill>
            <a:blip r:embed="rId7"/>
            <a:stretch>
              <a:fillRect/>
            </a:stretch>
          </a:blipFill>
        </p:spPr>
      </p:sp>
      <p:sp>
        <p:nvSpPr>
          <p:cNvPr id="13" name="Freeform 13"/>
          <p:cNvSpPr/>
          <p:nvPr/>
        </p:nvSpPr>
        <p:spPr>
          <a:xfrm>
            <a:off x="693045" y="6737416"/>
            <a:ext cx="5414714" cy="3296563"/>
          </a:xfrm>
          <a:custGeom>
            <a:avLst/>
            <a:gdLst/>
            <a:ahLst/>
            <a:cxnLst/>
            <a:rect l="l" t="t" r="r" b="b"/>
            <a:pathLst>
              <a:path w="5414714" h="3296563">
                <a:moveTo>
                  <a:pt x="0" y="0"/>
                </a:moveTo>
                <a:lnTo>
                  <a:pt x="5414714" y="0"/>
                </a:lnTo>
                <a:lnTo>
                  <a:pt x="5414714" y="3296564"/>
                </a:lnTo>
                <a:lnTo>
                  <a:pt x="0" y="3296564"/>
                </a:lnTo>
                <a:lnTo>
                  <a:pt x="0" y="0"/>
                </a:lnTo>
                <a:close/>
              </a:path>
            </a:pathLst>
          </a:custGeom>
          <a:blipFill>
            <a:blip r:embed="rId8"/>
            <a:stretch>
              <a:fillRect l="-159766" t="-110854" r="-92833" b="-114920"/>
            </a:stretch>
          </a:blipFill>
        </p:spPr>
      </p:sp>
      <p:grpSp>
        <p:nvGrpSpPr>
          <p:cNvPr id="14" name="Group 14"/>
          <p:cNvGrpSpPr/>
          <p:nvPr/>
        </p:nvGrpSpPr>
        <p:grpSpPr>
          <a:xfrm>
            <a:off x="1514458" y="8752178"/>
            <a:ext cx="3535345" cy="1020935"/>
            <a:chOff x="0" y="0"/>
            <a:chExt cx="4713794" cy="1361246"/>
          </a:xfrm>
        </p:grpSpPr>
        <p:sp>
          <p:nvSpPr>
            <p:cNvPr id="15" name="Freeform 15"/>
            <p:cNvSpPr/>
            <p:nvPr/>
          </p:nvSpPr>
          <p:spPr>
            <a:xfrm>
              <a:off x="0" y="0"/>
              <a:ext cx="4713732" cy="1361186"/>
            </a:xfrm>
            <a:custGeom>
              <a:avLst/>
              <a:gdLst/>
              <a:ahLst/>
              <a:cxnLst/>
              <a:rect l="l" t="t" r="r" b="b"/>
              <a:pathLst>
                <a:path w="4713732" h="1361186">
                  <a:moveTo>
                    <a:pt x="0" y="680593"/>
                  </a:moveTo>
                  <a:lnTo>
                    <a:pt x="19050" y="680593"/>
                  </a:lnTo>
                  <a:lnTo>
                    <a:pt x="0" y="680593"/>
                  </a:lnTo>
                  <a:cubicBezTo>
                    <a:pt x="0" y="291719"/>
                    <a:pt x="1077341" y="0"/>
                    <a:pt x="2356866" y="0"/>
                  </a:cubicBezTo>
                  <a:cubicBezTo>
                    <a:pt x="3636391" y="0"/>
                    <a:pt x="4713732" y="291719"/>
                    <a:pt x="4713732" y="680593"/>
                  </a:cubicBezTo>
                  <a:lnTo>
                    <a:pt x="4694682" y="680593"/>
                  </a:lnTo>
                  <a:lnTo>
                    <a:pt x="4713732" y="680593"/>
                  </a:lnTo>
                  <a:cubicBezTo>
                    <a:pt x="4713732" y="1069467"/>
                    <a:pt x="3636391" y="1361186"/>
                    <a:pt x="2356866" y="1361186"/>
                  </a:cubicBezTo>
                  <a:lnTo>
                    <a:pt x="2356866" y="1342136"/>
                  </a:lnTo>
                  <a:lnTo>
                    <a:pt x="2356866" y="1361186"/>
                  </a:lnTo>
                  <a:cubicBezTo>
                    <a:pt x="1077341" y="1361186"/>
                    <a:pt x="0" y="1069467"/>
                    <a:pt x="0" y="680593"/>
                  </a:cubicBezTo>
                  <a:lnTo>
                    <a:pt x="19050" y="680593"/>
                  </a:lnTo>
                  <a:lnTo>
                    <a:pt x="38100" y="680593"/>
                  </a:lnTo>
                  <a:lnTo>
                    <a:pt x="19050" y="680593"/>
                  </a:lnTo>
                  <a:lnTo>
                    <a:pt x="0" y="680593"/>
                  </a:lnTo>
                  <a:moveTo>
                    <a:pt x="38100" y="680593"/>
                  </a:moveTo>
                  <a:cubicBezTo>
                    <a:pt x="38100" y="691134"/>
                    <a:pt x="29591" y="699643"/>
                    <a:pt x="19050" y="699643"/>
                  </a:cubicBezTo>
                  <a:cubicBezTo>
                    <a:pt x="8509" y="699643"/>
                    <a:pt x="0" y="691134"/>
                    <a:pt x="0" y="680593"/>
                  </a:cubicBezTo>
                  <a:cubicBezTo>
                    <a:pt x="0" y="670052"/>
                    <a:pt x="8509" y="661543"/>
                    <a:pt x="19050" y="661543"/>
                  </a:cubicBezTo>
                  <a:cubicBezTo>
                    <a:pt x="29591" y="661543"/>
                    <a:pt x="38100" y="670052"/>
                    <a:pt x="38100" y="680593"/>
                  </a:cubicBezTo>
                  <a:cubicBezTo>
                    <a:pt x="38100" y="1022477"/>
                    <a:pt x="1054227" y="1323086"/>
                    <a:pt x="2356866" y="1323086"/>
                  </a:cubicBezTo>
                  <a:cubicBezTo>
                    <a:pt x="3659505" y="1323086"/>
                    <a:pt x="4675632" y="1022477"/>
                    <a:pt x="4675632" y="680593"/>
                  </a:cubicBezTo>
                  <a:cubicBezTo>
                    <a:pt x="4675632" y="338709"/>
                    <a:pt x="3659632" y="38100"/>
                    <a:pt x="2356866" y="38100"/>
                  </a:cubicBezTo>
                  <a:lnTo>
                    <a:pt x="2356866" y="19050"/>
                  </a:lnTo>
                  <a:lnTo>
                    <a:pt x="2356866" y="38100"/>
                  </a:lnTo>
                  <a:cubicBezTo>
                    <a:pt x="1054227" y="38100"/>
                    <a:pt x="38100" y="338709"/>
                    <a:pt x="38100" y="680593"/>
                  </a:cubicBezTo>
                  <a:close/>
                </a:path>
              </a:pathLst>
            </a:custGeom>
            <a:solidFill>
              <a:srgbClr val="FFFF00"/>
            </a:solidFill>
          </p:spPr>
        </p:sp>
      </p:grpSp>
      <p:grpSp>
        <p:nvGrpSpPr>
          <p:cNvPr id="16" name="Group 16"/>
          <p:cNvGrpSpPr/>
          <p:nvPr/>
        </p:nvGrpSpPr>
        <p:grpSpPr>
          <a:xfrm>
            <a:off x="8271592" y="6988933"/>
            <a:ext cx="3535345" cy="1020934"/>
            <a:chOff x="0" y="0"/>
            <a:chExt cx="4713794" cy="1361246"/>
          </a:xfrm>
        </p:grpSpPr>
        <p:sp>
          <p:nvSpPr>
            <p:cNvPr id="17" name="Freeform 17"/>
            <p:cNvSpPr/>
            <p:nvPr/>
          </p:nvSpPr>
          <p:spPr>
            <a:xfrm>
              <a:off x="0" y="0"/>
              <a:ext cx="4713732" cy="1361186"/>
            </a:xfrm>
            <a:custGeom>
              <a:avLst/>
              <a:gdLst/>
              <a:ahLst/>
              <a:cxnLst/>
              <a:rect l="l" t="t" r="r" b="b"/>
              <a:pathLst>
                <a:path w="4713732" h="1361186">
                  <a:moveTo>
                    <a:pt x="0" y="680593"/>
                  </a:moveTo>
                  <a:lnTo>
                    <a:pt x="19050" y="680593"/>
                  </a:lnTo>
                  <a:lnTo>
                    <a:pt x="0" y="680593"/>
                  </a:lnTo>
                  <a:cubicBezTo>
                    <a:pt x="0" y="291719"/>
                    <a:pt x="1077341" y="0"/>
                    <a:pt x="2356866" y="0"/>
                  </a:cubicBezTo>
                  <a:cubicBezTo>
                    <a:pt x="3636391" y="0"/>
                    <a:pt x="4713732" y="291719"/>
                    <a:pt x="4713732" y="680593"/>
                  </a:cubicBezTo>
                  <a:lnTo>
                    <a:pt x="4694682" y="680593"/>
                  </a:lnTo>
                  <a:lnTo>
                    <a:pt x="4713732" y="680593"/>
                  </a:lnTo>
                  <a:cubicBezTo>
                    <a:pt x="4713732" y="1069467"/>
                    <a:pt x="3636391" y="1361186"/>
                    <a:pt x="2356866" y="1361186"/>
                  </a:cubicBezTo>
                  <a:lnTo>
                    <a:pt x="2356866" y="1342136"/>
                  </a:lnTo>
                  <a:lnTo>
                    <a:pt x="2356866" y="1361186"/>
                  </a:lnTo>
                  <a:cubicBezTo>
                    <a:pt x="1077341" y="1361186"/>
                    <a:pt x="0" y="1069467"/>
                    <a:pt x="0" y="680593"/>
                  </a:cubicBezTo>
                  <a:lnTo>
                    <a:pt x="19050" y="680593"/>
                  </a:lnTo>
                  <a:lnTo>
                    <a:pt x="38100" y="680593"/>
                  </a:lnTo>
                  <a:lnTo>
                    <a:pt x="19050" y="680593"/>
                  </a:lnTo>
                  <a:lnTo>
                    <a:pt x="0" y="680593"/>
                  </a:lnTo>
                  <a:moveTo>
                    <a:pt x="38100" y="680593"/>
                  </a:moveTo>
                  <a:cubicBezTo>
                    <a:pt x="38100" y="691134"/>
                    <a:pt x="29591" y="699643"/>
                    <a:pt x="19050" y="699643"/>
                  </a:cubicBezTo>
                  <a:cubicBezTo>
                    <a:pt x="8509" y="699643"/>
                    <a:pt x="0" y="691134"/>
                    <a:pt x="0" y="680593"/>
                  </a:cubicBezTo>
                  <a:cubicBezTo>
                    <a:pt x="0" y="670052"/>
                    <a:pt x="8509" y="661543"/>
                    <a:pt x="19050" y="661543"/>
                  </a:cubicBezTo>
                  <a:cubicBezTo>
                    <a:pt x="29591" y="661543"/>
                    <a:pt x="38100" y="670052"/>
                    <a:pt x="38100" y="680593"/>
                  </a:cubicBezTo>
                  <a:cubicBezTo>
                    <a:pt x="38100" y="1022477"/>
                    <a:pt x="1054227" y="1323086"/>
                    <a:pt x="2356866" y="1323086"/>
                  </a:cubicBezTo>
                  <a:cubicBezTo>
                    <a:pt x="3659505" y="1323086"/>
                    <a:pt x="4675632" y="1022477"/>
                    <a:pt x="4675632" y="680593"/>
                  </a:cubicBezTo>
                  <a:cubicBezTo>
                    <a:pt x="4675632" y="338709"/>
                    <a:pt x="3659632" y="38100"/>
                    <a:pt x="2356866" y="38100"/>
                  </a:cubicBezTo>
                  <a:lnTo>
                    <a:pt x="2356866" y="19050"/>
                  </a:lnTo>
                  <a:lnTo>
                    <a:pt x="2356866" y="38100"/>
                  </a:lnTo>
                  <a:cubicBezTo>
                    <a:pt x="1054227" y="38100"/>
                    <a:pt x="38100" y="338709"/>
                    <a:pt x="38100" y="680593"/>
                  </a:cubicBezTo>
                  <a:close/>
                </a:path>
              </a:pathLst>
            </a:custGeom>
            <a:solidFill>
              <a:srgbClr val="FFFF00"/>
            </a:solid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sp>
        <p:nvSpPr>
          <p:cNvPr id="4" name="Freeform 4"/>
          <p:cNvSpPr/>
          <p:nvPr/>
        </p:nvSpPr>
        <p:spPr>
          <a:xfrm>
            <a:off x="6369844" y="915448"/>
            <a:ext cx="89344" cy="8447484"/>
          </a:xfrm>
          <a:custGeom>
            <a:avLst/>
            <a:gdLst/>
            <a:ahLst/>
            <a:cxnLst/>
            <a:rect l="l" t="t" r="r" b="b"/>
            <a:pathLst>
              <a:path w="89344" h="8447484">
                <a:moveTo>
                  <a:pt x="0" y="0"/>
                </a:moveTo>
                <a:lnTo>
                  <a:pt x="89344" y="0"/>
                </a:lnTo>
                <a:lnTo>
                  <a:pt x="89344" y="8447484"/>
                </a:lnTo>
                <a:lnTo>
                  <a:pt x="0" y="84474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7297150" y="1076866"/>
            <a:ext cx="9825796" cy="4531614"/>
          </a:xfrm>
          <a:prstGeom prst="rect">
            <a:avLst/>
          </a:prstGeom>
        </p:spPr>
        <p:txBody>
          <a:bodyPr lIns="0" tIns="0" rIns="0" bIns="0" rtlCol="0" anchor="t">
            <a:spAutoFit/>
          </a:bodyPr>
          <a:lstStyle/>
          <a:p>
            <a:pPr algn="just">
              <a:lnSpc>
                <a:spcPts val="3240"/>
              </a:lnSpc>
            </a:pPr>
            <a:endParaRPr/>
          </a:p>
          <a:p>
            <a:pPr marL="760095" lvl="1" indent="-380048" algn="just">
              <a:lnSpc>
                <a:spcPts val="4536"/>
              </a:lnSpc>
            </a:pPr>
            <a:endParaRPr/>
          </a:p>
          <a:p>
            <a:pPr marL="488632" lvl="1" indent="-244316" algn="just">
              <a:lnSpc>
                <a:spcPts val="2916"/>
              </a:lnSpc>
            </a:pPr>
            <a:r>
              <a:rPr lang="en-US" sz="2700" i="1" spc="25">
                <a:solidFill>
                  <a:srgbClr val="000000"/>
                </a:solidFill>
                <a:latin typeface="TT Rounds Condensed Italics"/>
                <a:ea typeface="TT Rounds Condensed Italics"/>
                <a:cs typeface="TT Rounds Condensed Italics"/>
                <a:sym typeface="TT Rounds Condensed Italics"/>
              </a:rPr>
              <a:t>«Esas aplicaciones, quieras o no, hacen como que tener ese </a:t>
            </a:r>
            <a:r>
              <a:rPr lang="en-US" sz="2700" spc="25">
                <a:solidFill>
                  <a:srgbClr val="000000"/>
                </a:solidFill>
                <a:latin typeface="TT Rounds Condensed"/>
                <a:ea typeface="TT Rounds Condensed"/>
                <a:cs typeface="TT Rounds Condensed"/>
                <a:sym typeface="TT Rounds Condensed"/>
              </a:rPr>
              <a:t>feeling</a:t>
            </a:r>
            <a:r>
              <a:rPr lang="en-US" sz="2700" i="1" spc="25">
                <a:solidFill>
                  <a:srgbClr val="000000"/>
                </a:solidFill>
                <a:latin typeface="TT Rounds Condensed Italics"/>
                <a:ea typeface="TT Rounds Condensed Italics"/>
                <a:cs typeface="TT Rounds Condensed Italics"/>
                <a:sym typeface="TT Rounds Condensed Italics"/>
              </a:rPr>
              <a:t> con esa persona, y la podéis llevar básicamente, muy fácil, a lo que viene siendo el Onlyfans. Pero una cosa que muy poca gente tiene en cuenta es que </a:t>
            </a:r>
            <a:r>
              <a:rPr lang="en-US" sz="2700" b="1" i="1" spc="25">
                <a:solidFill>
                  <a:srgbClr val="000000"/>
                </a:solidFill>
                <a:latin typeface="TT Rounds Condensed Bold Italics"/>
                <a:ea typeface="TT Rounds Condensed Bold Italics"/>
                <a:cs typeface="TT Rounds Condensed Bold Italics"/>
                <a:sym typeface="TT Rounds Condensed Bold Italics"/>
              </a:rPr>
              <a:t>no la dirijáis a vuestro entorno sino en un entorno que sí que gastan pasta, es decir, en otros países al que estáis vosotros, porque me estaréis viendo de España, de Sudamérica y tienes que dirigirlo a un país en concreto que gaste lo suyo, ¿vale?</a:t>
            </a:r>
            <a:r>
              <a:rPr lang="en-US" sz="2700" spc="25">
                <a:solidFill>
                  <a:srgbClr val="000000"/>
                </a:solidFill>
                <a:latin typeface="TT Rounds Condensed"/>
                <a:ea typeface="TT Rounds Condensed"/>
                <a:cs typeface="TT Rounds Condensed"/>
                <a:sym typeface="TT Rounds Condensed"/>
              </a:rPr>
              <a:t>».</a:t>
            </a:r>
          </a:p>
          <a:p>
            <a:pPr marL="760095" lvl="1" indent="-380048" algn="l">
              <a:lnSpc>
                <a:spcPts val="4536"/>
              </a:lnSpc>
            </a:pPr>
            <a:endParaRPr lang="en-US" sz="2700" spc="25">
              <a:solidFill>
                <a:srgbClr val="000000"/>
              </a:solidFill>
              <a:latin typeface="TT Rounds Condensed"/>
              <a:ea typeface="TT Rounds Condensed"/>
              <a:cs typeface="TT Rounds Condensed"/>
              <a:sym typeface="TT Rounds Condensed"/>
            </a:endParaRPr>
          </a:p>
        </p:txBody>
      </p:sp>
      <p:sp>
        <p:nvSpPr>
          <p:cNvPr id="6" name="TextBox 6"/>
          <p:cNvSpPr txBox="1"/>
          <p:nvPr/>
        </p:nvSpPr>
        <p:spPr>
          <a:xfrm>
            <a:off x="7455345" y="6197503"/>
            <a:ext cx="9667602" cy="1718619"/>
          </a:xfrm>
          <a:prstGeom prst="rect">
            <a:avLst/>
          </a:prstGeom>
        </p:spPr>
        <p:txBody>
          <a:bodyPr lIns="0" tIns="0" rIns="0" bIns="0" rtlCol="0" anchor="t">
            <a:spAutoFit/>
          </a:bodyPr>
          <a:lstStyle/>
          <a:p>
            <a:pPr algn="just">
              <a:lnSpc>
                <a:spcPts val="3240"/>
              </a:lnSpc>
            </a:pPr>
            <a:r>
              <a:rPr lang="en-US" sz="2700" i="1" spc="25">
                <a:solidFill>
                  <a:srgbClr val="000000"/>
                </a:solidFill>
                <a:latin typeface="TT Rounds Condensed Italics"/>
                <a:ea typeface="TT Rounds Condensed Italics"/>
                <a:cs typeface="TT Rounds Condensed Italics"/>
                <a:sym typeface="TT Rounds Condensed Italics"/>
              </a:rPr>
              <a:t>«tener una </a:t>
            </a:r>
            <a:r>
              <a:rPr lang="en-US" sz="2700" b="1" i="1" spc="25">
                <a:solidFill>
                  <a:srgbClr val="000000"/>
                </a:solidFill>
                <a:latin typeface="TT Rounds Condensed Bold Italics"/>
                <a:ea typeface="TT Rounds Condensed Bold Italics"/>
                <a:cs typeface="TT Rounds Condensed Bold Italics"/>
                <a:sym typeface="TT Rounds Condensed Bold Italics"/>
              </a:rPr>
              <a:t>“modelo disciplinada”, </a:t>
            </a:r>
            <a:r>
              <a:rPr lang="en-US" sz="2700" i="1" spc="25">
                <a:solidFill>
                  <a:srgbClr val="000000"/>
                </a:solidFill>
                <a:latin typeface="TT Rounds Condensed Italics"/>
                <a:ea typeface="TT Rounds Condensed Italics"/>
                <a:cs typeface="TT Rounds Condensed Italics"/>
                <a:sym typeface="TT Rounds Condensed Italics"/>
              </a:rPr>
              <a:t>[porque] de nada os sirve ser el mejor del mundo, tener ahí un cochazo, si después el motor que viene a ser la modelo no arranca. ¿Vale? Al fin y al cabo, necesitáis una modelo disciplinada».</a:t>
            </a:r>
          </a:p>
        </p:txBody>
      </p:sp>
      <p:sp>
        <p:nvSpPr>
          <p:cNvPr id="7" name="Freeform 7"/>
          <p:cNvSpPr/>
          <p:nvPr/>
        </p:nvSpPr>
        <p:spPr>
          <a:xfrm>
            <a:off x="11462713" y="8657799"/>
            <a:ext cx="2121593" cy="960203"/>
          </a:xfrm>
          <a:custGeom>
            <a:avLst/>
            <a:gdLst/>
            <a:ahLst/>
            <a:cxnLst/>
            <a:rect l="l" t="t" r="r" b="b"/>
            <a:pathLst>
              <a:path w="2121593" h="960203">
                <a:moveTo>
                  <a:pt x="0" y="0"/>
                </a:moveTo>
                <a:lnTo>
                  <a:pt x="2121593" y="0"/>
                </a:lnTo>
                <a:lnTo>
                  <a:pt x="2121593" y="960203"/>
                </a:lnTo>
                <a:lnTo>
                  <a:pt x="0" y="960203"/>
                </a:lnTo>
                <a:lnTo>
                  <a:pt x="0" y="0"/>
                </a:lnTo>
                <a:close/>
              </a:path>
            </a:pathLst>
          </a:custGeom>
          <a:blipFill>
            <a:blip r:embed="rId5"/>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TextBox 3"/>
          <p:cNvSpPr txBox="1"/>
          <p:nvPr/>
        </p:nvSpPr>
        <p:spPr>
          <a:xfrm>
            <a:off x="454681" y="188103"/>
            <a:ext cx="8062408" cy="3209159"/>
          </a:xfrm>
          <a:prstGeom prst="rect">
            <a:avLst/>
          </a:prstGeom>
        </p:spPr>
        <p:txBody>
          <a:bodyPr lIns="0" tIns="0" rIns="0" bIns="0" rtlCol="0" anchor="t">
            <a:spAutoFit/>
          </a:bodyPr>
          <a:lstStyle/>
          <a:p>
            <a:pPr algn="ctr">
              <a:lnSpc>
                <a:spcPts val="4269"/>
              </a:lnSpc>
              <a:spcBef>
                <a:spcPct val="0"/>
              </a:spcBef>
            </a:pPr>
            <a:r>
              <a:rPr lang="en-US" sz="3049">
                <a:solidFill>
                  <a:srgbClr val="000000"/>
                </a:solidFill>
                <a:latin typeface="Canva Sans"/>
                <a:ea typeface="Canva Sans"/>
                <a:cs typeface="Canva Sans"/>
                <a:sym typeface="Canva Sans"/>
              </a:rPr>
              <a:t>Los términos como «agencia de marketing», «agencias de gestión» y «management» son usados para glamurizar esta forma de prostitución 2.0, ocultar el proxenetismo y desidentificarse del sistema prostitucional. </a:t>
            </a:r>
          </a:p>
        </p:txBody>
      </p:sp>
      <p:sp>
        <p:nvSpPr>
          <p:cNvPr id="4" name="Freeform 4"/>
          <p:cNvSpPr/>
          <p:nvPr/>
        </p:nvSpPr>
        <p:spPr>
          <a:xfrm>
            <a:off x="2728739" y="-1300178"/>
            <a:ext cx="12830521" cy="13222771"/>
          </a:xfrm>
          <a:custGeom>
            <a:avLst/>
            <a:gdLst/>
            <a:ahLst/>
            <a:cxnLst/>
            <a:rect l="l" t="t" r="r" b="b"/>
            <a:pathLst>
              <a:path w="12830521" h="13222771">
                <a:moveTo>
                  <a:pt x="0" y="0"/>
                </a:moveTo>
                <a:lnTo>
                  <a:pt x="12830522" y="0"/>
                </a:lnTo>
                <a:lnTo>
                  <a:pt x="12830522" y="13222770"/>
                </a:lnTo>
                <a:lnTo>
                  <a:pt x="0" y="13222770"/>
                </a:lnTo>
                <a:lnTo>
                  <a:pt x="0" y="0"/>
                </a:lnTo>
                <a:close/>
              </a:path>
            </a:pathLst>
          </a:custGeom>
          <a:blipFill>
            <a:blip r:embed="rId3">
              <a:alphaModFix amt="32999"/>
            </a:blip>
            <a:stretch>
              <a:fillRect l="-7361" r="-11782" b="-99"/>
            </a:stretch>
          </a:blipFill>
        </p:spPr>
      </p:sp>
      <p:sp>
        <p:nvSpPr>
          <p:cNvPr id="5" name="Freeform 5"/>
          <p:cNvSpPr/>
          <p:nvPr/>
        </p:nvSpPr>
        <p:spPr>
          <a:xfrm>
            <a:off x="8693889" y="319655"/>
            <a:ext cx="8565411" cy="6212363"/>
          </a:xfrm>
          <a:custGeom>
            <a:avLst/>
            <a:gdLst/>
            <a:ahLst/>
            <a:cxnLst/>
            <a:rect l="l" t="t" r="r" b="b"/>
            <a:pathLst>
              <a:path w="8565411" h="6212363">
                <a:moveTo>
                  <a:pt x="0" y="0"/>
                </a:moveTo>
                <a:lnTo>
                  <a:pt x="8565411" y="0"/>
                </a:lnTo>
                <a:lnTo>
                  <a:pt x="8565411" y="6212363"/>
                </a:lnTo>
                <a:lnTo>
                  <a:pt x="0" y="6212363"/>
                </a:lnTo>
                <a:lnTo>
                  <a:pt x="0" y="0"/>
                </a:lnTo>
                <a:close/>
              </a:path>
            </a:pathLst>
          </a:custGeom>
          <a:blipFill>
            <a:blip r:embed="rId4"/>
            <a:stretch>
              <a:fillRect l="-160117" t="-69611" r="-96936" b="-107305"/>
            </a:stretch>
          </a:blipFill>
        </p:spPr>
      </p:sp>
      <p:sp>
        <p:nvSpPr>
          <p:cNvPr id="6" name="Freeform 6"/>
          <p:cNvSpPr/>
          <p:nvPr/>
        </p:nvSpPr>
        <p:spPr>
          <a:xfrm>
            <a:off x="9144000" y="4428346"/>
            <a:ext cx="8359846" cy="5858654"/>
          </a:xfrm>
          <a:custGeom>
            <a:avLst/>
            <a:gdLst/>
            <a:ahLst/>
            <a:cxnLst/>
            <a:rect l="l" t="t" r="r" b="b"/>
            <a:pathLst>
              <a:path w="8359846" h="5858654">
                <a:moveTo>
                  <a:pt x="0" y="0"/>
                </a:moveTo>
                <a:lnTo>
                  <a:pt x="8359846" y="0"/>
                </a:lnTo>
                <a:lnTo>
                  <a:pt x="8359846" y="5858654"/>
                </a:lnTo>
                <a:lnTo>
                  <a:pt x="0" y="5858654"/>
                </a:lnTo>
                <a:lnTo>
                  <a:pt x="0" y="0"/>
                </a:lnTo>
                <a:close/>
              </a:path>
            </a:pathLst>
          </a:custGeom>
          <a:blipFill>
            <a:blip r:embed="rId5"/>
            <a:stretch>
              <a:fillRect l="-153639" t="-131927" r="-91378" b="-44998"/>
            </a:stretch>
          </a:blipFill>
        </p:spPr>
      </p:sp>
      <p:grpSp>
        <p:nvGrpSpPr>
          <p:cNvPr id="7" name="Group 7"/>
          <p:cNvGrpSpPr/>
          <p:nvPr/>
        </p:nvGrpSpPr>
        <p:grpSpPr>
          <a:xfrm>
            <a:off x="8517089" y="166007"/>
            <a:ext cx="7484514" cy="1262394"/>
            <a:chOff x="0" y="0"/>
            <a:chExt cx="9979352" cy="1683192"/>
          </a:xfrm>
        </p:grpSpPr>
        <p:sp>
          <p:nvSpPr>
            <p:cNvPr id="8" name="Freeform 8"/>
            <p:cNvSpPr/>
            <p:nvPr/>
          </p:nvSpPr>
          <p:spPr>
            <a:xfrm>
              <a:off x="0" y="0"/>
              <a:ext cx="9979406" cy="1683258"/>
            </a:xfrm>
            <a:custGeom>
              <a:avLst/>
              <a:gdLst/>
              <a:ahLst/>
              <a:cxnLst/>
              <a:rect l="l" t="t" r="r" b="b"/>
              <a:pathLst>
                <a:path w="9979406" h="1683258">
                  <a:moveTo>
                    <a:pt x="0" y="841629"/>
                  </a:moveTo>
                  <a:lnTo>
                    <a:pt x="19050" y="841629"/>
                  </a:lnTo>
                  <a:lnTo>
                    <a:pt x="0" y="841629"/>
                  </a:lnTo>
                  <a:cubicBezTo>
                    <a:pt x="0" y="362585"/>
                    <a:pt x="2261616" y="0"/>
                    <a:pt x="4989703" y="0"/>
                  </a:cubicBezTo>
                  <a:cubicBezTo>
                    <a:pt x="7717790" y="0"/>
                    <a:pt x="9979406" y="362585"/>
                    <a:pt x="9979406" y="841629"/>
                  </a:cubicBezTo>
                  <a:lnTo>
                    <a:pt x="9960356" y="841629"/>
                  </a:lnTo>
                  <a:lnTo>
                    <a:pt x="9979406" y="841629"/>
                  </a:lnTo>
                  <a:cubicBezTo>
                    <a:pt x="9979406" y="1320673"/>
                    <a:pt x="7717790" y="1683258"/>
                    <a:pt x="4989703" y="1683258"/>
                  </a:cubicBezTo>
                  <a:lnTo>
                    <a:pt x="4989703" y="1664208"/>
                  </a:lnTo>
                  <a:lnTo>
                    <a:pt x="4989703" y="1683258"/>
                  </a:lnTo>
                  <a:cubicBezTo>
                    <a:pt x="2261616" y="1683131"/>
                    <a:pt x="0" y="1320546"/>
                    <a:pt x="0" y="841629"/>
                  </a:cubicBezTo>
                  <a:lnTo>
                    <a:pt x="19050" y="841629"/>
                  </a:lnTo>
                  <a:lnTo>
                    <a:pt x="38100" y="841629"/>
                  </a:lnTo>
                  <a:lnTo>
                    <a:pt x="19050" y="841629"/>
                  </a:lnTo>
                  <a:lnTo>
                    <a:pt x="0" y="841629"/>
                  </a:lnTo>
                  <a:moveTo>
                    <a:pt x="38100" y="841629"/>
                  </a:moveTo>
                  <a:cubicBezTo>
                    <a:pt x="38100" y="852170"/>
                    <a:pt x="29591" y="860679"/>
                    <a:pt x="19050" y="860679"/>
                  </a:cubicBezTo>
                  <a:cubicBezTo>
                    <a:pt x="8509" y="860679"/>
                    <a:pt x="0" y="852170"/>
                    <a:pt x="0" y="841629"/>
                  </a:cubicBezTo>
                  <a:cubicBezTo>
                    <a:pt x="0" y="831088"/>
                    <a:pt x="8509" y="822579"/>
                    <a:pt x="19050" y="822579"/>
                  </a:cubicBezTo>
                  <a:cubicBezTo>
                    <a:pt x="29591" y="822579"/>
                    <a:pt x="38100" y="831088"/>
                    <a:pt x="38100" y="841629"/>
                  </a:cubicBezTo>
                  <a:cubicBezTo>
                    <a:pt x="38100" y="1271143"/>
                    <a:pt x="2227326" y="1645158"/>
                    <a:pt x="4989703" y="1645158"/>
                  </a:cubicBezTo>
                  <a:cubicBezTo>
                    <a:pt x="7752080" y="1645158"/>
                    <a:pt x="9941306" y="1271270"/>
                    <a:pt x="9941306" y="841629"/>
                  </a:cubicBezTo>
                  <a:cubicBezTo>
                    <a:pt x="9941306" y="411988"/>
                    <a:pt x="7751953" y="38100"/>
                    <a:pt x="4989703" y="38100"/>
                  </a:cubicBezTo>
                  <a:lnTo>
                    <a:pt x="4989703" y="19050"/>
                  </a:lnTo>
                  <a:lnTo>
                    <a:pt x="4989703" y="38100"/>
                  </a:lnTo>
                  <a:cubicBezTo>
                    <a:pt x="2227326" y="38100"/>
                    <a:pt x="38100" y="411988"/>
                    <a:pt x="38100" y="841629"/>
                  </a:cubicBezTo>
                  <a:close/>
                </a:path>
              </a:pathLst>
            </a:custGeom>
            <a:solidFill>
              <a:srgbClr val="FFFF00"/>
            </a:solidFill>
          </p:spPr>
        </p:sp>
      </p:grpSp>
      <p:grpSp>
        <p:nvGrpSpPr>
          <p:cNvPr id="9" name="Group 9"/>
          <p:cNvGrpSpPr/>
          <p:nvPr/>
        </p:nvGrpSpPr>
        <p:grpSpPr>
          <a:xfrm>
            <a:off x="10824392" y="4350860"/>
            <a:ext cx="4304404" cy="1262396"/>
            <a:chOff x="0" y="0"/>
            <a:chExt cx="5739206" cy="1683194"/>
          </a:xfrm>
        </p:grpSpPr>
        <p:sp>
          <p:nvSpPr>
            <p:cNvPr id="10" name="Freeform 10"/>
            <p:cNvSpPr/>
            <p:nvPr/>
          </p:nvSpPr>
          <p:spPr>
            <a:xfrm>
              <a:off x="0" y="0"/>
              <a:ext cx="5739257" cy="1683258"/>
            </a:xfrm>
            <a:custGeom>
              <a:avLst/>
              <a:gdLst/>
              <a:ahLst/>
              <a:cxnLst/>
              <a:rect l="l" t="t" r="r" b="b"/>
              <a:pathLst>
                <a:path w="5739257" h="1683258">
                  <a:moveTo>
                    <a:pt x="0" y="841629"/>
                  </a:moveTo>
                  <a:lnTo>
                    <a:pt x="19050" y="841629"/>
                  </a:lnTo>
                  <a:lnTo>
                    <a:pt x="0" y="841629"/>
                  </a:lnTo>
                  <a:cubicBezTo>
                    <a:pt x="0" y="363855"/>
                    <a:pt x="1306576" y="0"/>
                    <a:pt x="2869565" y="0"/>
                  </a:cubicBezTo>
                  <a:cubicBezTo>
                    <a:pt x="4432554" y="0"/>
                    <a:pt x="5739257" y="363855"/>
                    <a:pt x="5739257" y="841629"/>
                  </a:cubicBezTo>
                  <a:lnTo>
                    <a:pt x="5720207" y="841629"/>
                  </a:lnTo>
                  <a:lnTo>
                    <a:pt x="5739257" y="841629"/>
                  </a:lnTo>
                  <a:cubicBezTo>
                    <a:pt x="5739257" y="1319276"/>
                    <a:pt x="4432681" y="1683258"/>
                    <a:pt x="2869692" y="1683258"/>
                  </a:cubicBezTo>
                  <a:lnTo>
                    <a:pt x="2869692" y="1664208"/>
                  </a:lnTo>
                  <a:lnTo>
                    <a:pt x="2869692" y="1683258"/>
                  </a:lnTo>
                  <a:cubicBezTo>
                    <a:pt x="1306576" y="1683131"/>
                    <a:pt x="0" y="1319276"/>
                    <a:pt x="0" y="841629"/>
                  </a:cubicBezTo>
                  <a:lnTo>
                    <a:pt x="19050" y="841629"/>
                  </a:lnTo>
                  <a:lnTo>
                    <a:pt x="38100" y="841629"/>
                  </a:lnTo>
                  <a:lnTo>
                    <a:pt x="19050" y="841629"/>
                  </a:lnTo>
                  <a:lnTo>
                    <a:pt x="0" y="841629"/>
                  </a:lnTo>
                  <a:moveTo>
                    <a:pt x="38100" y="841629"/>
                  </a:moveTo>
                  <a:cubicBezTo>
                    <a:pt x="38100" y="852170"/>
                    <a:pt x="29591" y="860679"/>
                    <a:pt x="19050" y="860679"/>
                  </a:cubicBezTo>
                  <a:cubicBezTo>
                    <a:pt x="8509" y="860679"/>
                    <a:pt x="0" y="852170"/>
                    <a:pt x="0" y="841629"/>
                  </a:cubicBezTo>
                  <a:cubicBezTo>
                    <a:pt x="0" y="831088"/>
                    <a:pt x="8509" y="822579"/>
                    <a:pt x="19050" y="822579"/>
                  </a:cubicBezTo>
                  <a:cubicBezTo>
                    <a:pt x="29591" y="822579"/>
                    <a:pt x="38100" y="831088"/>
                    <a:pt x="38100" y="841629"/>
                  </a:cubicBezTo>
                  <a:cubicBezTo>
                    <a:pt x="38100" y="1272540"/>
                    <a:pt x="1283970" y="1645158"/>
                    <a:pt x="2869565" y="1645158"/>
                  </a:cubicBezTo>
                  <a:cubicBezTo>
                    <a:pt x="4455160" y="1645158"/>
                    <a:pt x="5701030" y="1272540"/>
                    <a:pt x="5701030" y="841629"/>
                  </a:cubicBezTo>
                  <a:cubicBezTo>
                    <a:pt x="5701030" y="410718"/>
                    <a:pt x="4455287" y="38100"/>
                    <a:pt x="2869565" y="38100"/>
                  </a:cubicBezTo>
                  <a:lnTo>
                    <a:pt x="2869565" y="19050"/>
                  </a:lnTo>
                  <a:lnTo>
                    <a:pt x="2869565" y="38100"/>
                  </a:lnTo>
                  <a:cubicBezTo>
                    <a:pt x="1283970" y="38100"/>
                    <a:pt x="38100" y="410718"/>
                    <a:pt x="38100" y="841629"/>
                  </a:cubicBezTo>
                  <a:close/>
                </a:path>
              </a:pathLst>
            </a:custGeom>
            <a:solidFill>
              <a:srgbClr val="FFFF00"/>
            </a:solidFill>
          </p:spPr>
        </p:sp>
      </p:grpSp>
      <p:sp>
        <p:nvSpPr>
          <p:cNvPr id="11" name="Freeform 11"/>
          <p:cNvSpPr/>
          <p:nvPr/>
        </p:nvSpPr>
        <p:spPr>
          <a:xfrm>
            <a:off x="192820" y="3544821"/>
            <a:ext cx="9311149" cy="6826136"/>
          </a:xfrm>
          <a:custGeom>
            <a:avLst/>
            <a:gdLst/>
            <a:ahLst/>
            <a:cxnLst/>
            <a:rect l="l" t="t" r="r" b="b"/>
            <a:pathLst>
              <a:path w="9311149" h="6826136">
                <a:moveTo>
                  <a:pt x="0" y="0"/>
                </a:moveTo>
                <a:lnTo>
                  <a:pt x="9311150" y="0"/>
                </a:lnTo>
                <a:lnTo>
                  <a:pt x="9311150" y="6826135"/>
                </a:lnTo>
                <a:lnTo>
                  <a:pt x="0" y="6826135"/>
                </a:lnTo>
                <a:lnTo>
                  <a:pt x="0" y="0"/>
                </a:lnTo>
                <a:close/>
              </a:path>
            </a:pathLst>
          </a:custGeom>
          <a:blipFill>
            <a:blip r:embed="rId6"/>
            <a:stretch>
              <a:fillRect l="-104980" t="-51731" r="-45252" b="-40265"/>
            </a:stretch>
          </a:blipFill>
        </p:spPr>
      </p:sp>
      <p:grpSp>
        <p:nvGrpSpPr>
          <p:cNvPr id="12" name="Group 12"/>
          <p:cNvGrpSpPr/>
          <p:nvPr/>
        </p:nvGrpSpPr>
        <p:grpSpPr>
          <a:xfrm>
            <a:off x="3524946" y="4178704"/>
            <a:ext cx="6340128" cy="6357938"/>
            <a:chOff x="0" y="0"/>
            <a:chExt cx="8453504" cy="8477250"/>
          </a:xfrm>
        </p:grpSpPr>
        <p:sp>
          <p:nvSpPr>
            <p:cNvPr id="13" name="Freeform 13"/>
            <p:cNvSpPr/>
            <p:nvPr/>
          </p:nvSpPr>
          <p:spPr>
            <a:xfrm>
              <a:off x="0" y="0"/>
              <a:ext cx="8453501" cy="8477250"/>
            </a:xfrm>
            <a:custGeom>
              <a:avLst/>
              <a:gdLst/>
              <a:ahLst/>
              <a:cxnLst/>
              <a:rect l="l" t="t" r="r" b="b"/>
              <a:pathLst>
                <a:path w="8453501" h="8477250">
                  <a:moveTo>
                    <a:pt x="0" y="4238625"/>
                  </a:moveTo>
                  <a:cubicBezTo>
                    <a:pt x="0" y="1897761"/>
                    <a:pt x="1892300" y="0"/>
                    <a:pt x="4226814" y="0"/>
                  </a:cubicBezTo>
                  <a:lnTo>
                    <a:pt x="4226814" y="19050"/>
                  </a:lnTo>
                  <a:lnTo>
                    <a:pt x="4226814" y="0"/>
                  </a:lnTo>
                  <a:cubicBezTo>
                    <a:pt x="6561201" y="0"/>
                    <a:pt x="8453501" y="1897761"/>
                    <a:pt x="8453501" y="4238625"/>
                  </a:cubicBezTo>
                  <a:lnTo>
                    <a:pt x="8434451" y="4238625"/>
                  </a:lnTo>
                  <a:lnTo>
                    <a:pt x="8453501" y="4238625"/>
                  </a:lnTo>
                  <a:cubicBezTo>
                    <a:pt x="8453501" y="6579489"/>
                    <a:pt x="6561201" y="8477250"/>
                    <a:pt x="4226687" y="8477250"/>
                  </a:cubicBezTo>
                  <a:lnTo>
                    <a:pt x="4226687" y="8458200"/>
                  </a:lnTo>
                  <a:lnTo>
                    <a:pt x="4226687" y="8477250"/>
                  </a:lnTo>
                  <a:cubicBezTo>
                    <a:pt x="1892300" y="8477250"/>
                    <a:pt x="0" y="6579489"/>
                    <a:pt x="0" y="4238625"/>
                  </a:cubicBezTo>
                  <a:lnTo>
                    <a:pt x="19050" y="4238625"/>
                  </a:lnTo>
                  <a:lnTo>
                    <a:pt x="38100" y="4238625"/>
                  </a:lnTo>
                  <a:lnTo>
                    <a:pt x="19050" y="4238625"/>
                  </a:lnTo>
                  <a:lnTo>
                    <a:pt x="0" y="4238625"/>
                  </a:lnTo>
                  <a:moveTo>
                    <a:pt x="38100" y="4238625"/>
                  </a:moveTo>
                  <a:cubicBezTo>
                    <a:pt x="38100" y="4249166"/>
                    <a:pt x="29591" y="4257675"/>
                    <a:pt x="19050" y="4257675"/>
                  </a:cubicBezTo>
                  <a:cubicBezTo>
                    <a:pt x="8509" y="4257675"/>
                    <a:pt x="0" y="4249166"/>
                    <a:pt x="0" y="4238625"/>
                  </a:cubicBezTo>
                  <a:cubicBezTo>
                    <a:pt x="0" y="4228084"/>
                    <a:pt x="8509" y="4219575"/>
                    <a:pt x="19050" y="4219575"/>
                  </a:cubicBezTo>
                  <a:cubicBezTo>
                    <a:pt x="29591" y="4219575"/>
                    <a:pt x="38100" y="4228084"/>
                    <a:pt x="38100" y="4238625"/>
                  </a:cubicBezTo>
                  <a:cubicBezTo>
                    <a:pt x="38100" y="6558534"/>
                    <a:pt x="1913509" y="8439150"/>
                    <a:pt x="4226814" y="8439150"/>
                  </a:cubicBezTo>
                  <a:cubicBezTo>
                    <a:pt x="6540119" y="8439150"/>
                    <a:pt x="8415401" y="6558534"/>
                    <a:pt x="8415401" y="4238625"/>
                  </a:cubicBezTo>
                  <a:cubicBezTo>
                    <a:pt x="8415401" y="1918716"/>
                    <a:pt x="6539992" y="38100"/>
                    <a:pt x="4226814" y="38100"/>
                  </a:cubicBezTo>
                  <a:lnTo>
                    <a:pt x="4226814" y="19050"/>
                  </a:lnTo>
                  <a:lnTo>
                    <a:pt x="4226814" y="38100"/>
                  </a:lnTo>
                  <a:cubicBezTo>
                    <a:pt x="1913509" y="38100"/>
                    <a:pt x="38100" y="1918716"/>
                    <a:pt x="38100" y="4238625"/>
                  </a:cubicBezTo>
                  <a:close/>
                </a:path>
              </a:pathLst>
            </a:custGeom>
            <a:solidFill>
              <a:srgbClr val="FFFF00"/>
            </a:solid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2"/>
          <p:cNvSpPr txBox="1"/>
          <p:nvPr/>
        </p:nvSpPr>
        <p:spPr>
          <a:xfrm>
            <a:off x="838583" y="365454"/>
            <a:ext cx="16626681" cy="9540197"/>
          </a:xfrm>
          <a:prstGeom prst="rect">
            <a:avLst/>
          </a:prstGeom>
        </p:spPr>
        <p:txBody>
          <a:bodyPr lIns="0" tIns="0" rIns="0" bIns="0" rtlCol="0" anchor="t">
            <a:spAutoFit/>
          </a:bodyPr>
          <a:lstStyle/>
          <a:p>
            <a:pPr marL="1319070" lvl="2" indent="-439690" algn="just">
              <a:lnSpc>
                <a:spcPts val="2805"/>
              </a:lnSpc>
              <a:buFont typeface="Arial"/>
              <a:buChar char="⚬"/>
            </a:pPr>
            <a:r>
              <a:rPr lang="en-US" sz="3247">
                <a:solidFill>
                  <a:srgbClr val="E97132"/>
                </a:solidFill>
                <a:latin typeface="Arial"/>
                <a:ea typeface="Arial"/>
                <a:cs typeface="Arial"/>
                <a:sym typeface="Arial"/>
              </a:rPr>
              <a:t>Entrevistador</a:t>
            </a:r>
            <a:r>
              <a:rPr lang="en-US" sz="3247" i="1">
                <a:solidFill>
                  <a:srgbClr val="E97132"/>
                </a:solidFill>
                <a:latin typeface="Arial Italics"/>
                <a:ea typeface="Arial Italics"/>
                <a:cs typeface="Arial Italics"/>
                <a:sym typeface="Arial Italics"/>
              </a:rPr>
              <a:t>: </a:t>
            </a:r>
            <a:r>
              <a:rPr lang="en-US" sz="3247" i="1">
                <a:solidFill>
                  <a:srgbClr val="000000"/>
                </a:solidFill>
                <a:latin typeface="Arial Italics"/>
                <a:ea typeface="Arial Italics"/>
                <a:cs typeface="Arial Italics"/>
                <a:sym typeface="Arial Italics"/>
              </a:rPr>
              <a:t>¿Cómo captas a las chicas?</a:t>
            </a:r>
          </a:p>
          <a:p>
            <a:pPr marL="1319070" lvl="2" indent="-439690" algn="just">
              <a:lnSpc>
                <a:spcPts val="2805"/>
              </a:lnSpc>
              <a:buFont typeface="Arial"/>
              <a:buChar char="⚬"/>
            </a:pPr>
            <a:r>
              <a:rPr lang="en-US" sz="3247">
                <a:solidFill>
                  <a:srgbClr val="A02B93"/>
                </a:solidFill>
                <a:latin typeface="Arial"/>
                <a:ea typeface="Arial"/>
                <a:cs typeface="Arial"/>
                <a:sym typeface="Arial"/>
              </a:rPr>
              <a:t>Entrevistado</a:t>
            </a:r>
            <a:r>
              <a:rPr lang="en-US" sz="3247" i="1">
                <a:solidFill>
                  <a:srgbClr val="A02B93"/>
                </a:solidFill>
                <a:latin typeface="Arial Italics"/>
                <a:ea typeface="Arial Italics"/>
                <a:cs typeface="Arial Italics"/>
                <a:sym typeface="Arial Italics"/>
              </a:rPr>
              <a:t>: </a:t>
            </a:r>
            <a:r>
              <a:rPr lang="en-US" sz="3247" i="1">
                <a:solidFill>
                  <a:srgbClr val="000000"/>
                </a:solidFill>
                <a:latin typeface="Arial Italics"/>
                <a:ea typeface="Arial Italics"/>
                <a:cs typeface="Arial Italics"/>
                <a:sym typeface="Arial Italics"/>
              </a:rPr>
              <a:t>Lo mejor, buscar en perfiles que siguen a chicas, a chicas que parezcan así… (…) que se vea exhibicionista. (…) </a:t>
            </a:r>
            <a:r>
              <a:rPr lang="en-US" sz="3247" b="1" i="1">
                <a:solidFill>
                  <a:srgbClr val="000000"/>
                </a:solidFill>
                <a:latin typeface="Arial Bold Italics"/>
                <a:ea typeface="Arial Bold Italics"/>
                <a:cs typeface="Arial Bold Italics"/>
                <a:sym typeface="Arial Bold Italics"/>
              </a:rPr>
              <a:t>Buscas a este tipo de chicas que ya tengan Onlyfans y las sigues a cholón</a:t>
            </a:r>
            <a:r>
              <a:rPr lang="en-US" sz="3247" i="1">
                <a:solidFill>
                  <a:srgbClr val="000000"/>
                </a:solidFill>
                <a:latin typeface="Arial Italics"/>
                <a:ea typeface="Arial Italics"/>
                <a:cs typeface="Arial Italics"/>
                <a:sym typeface="Arial Italics"/>
              </a:rPr>
              <a:t>, ahí, pum, pum, pum, te dedicas una semana a seguir tías, te acumulas ahí mil, tías que tengan proyección de tener Onlyfans o que ya lo tengan y empiezas a aportar valor relacionado en Onlyfans, también </a:t>
            </a:r>
            <a:r>
              <a:rPr lang="en-US" sz="3247" b="1" i="1">
                <a:solidFill>
                  <a:srgbClr val="000000"/>
                </a:solidFill>
                <a:latin typeface="Arial Bold Italics"/>
                <a:ea typeface="Arial Bold Italics"/>
                <a:cs typeface="Arial Bold Italics"/>
                <a:sym typeface="Arial Bold Italics"/>
              </a:rPr>
              <a:t>muestras lo que se puede ganar con Onlyfans (…). Les demuestras que sabes</a:t>
            </a:r>
            <a:r>
              <a:rPr lang="en-US" sz="3247" i="1">
                <a:solidFill>
                  <a:srgbClr val="000000"/>
                </a:solidFill>
                <a:latin typeface="Arial Italics"/>
                <a:ea typeface="Arial Italics"/>
                <a:cs typeface="Arial Italics"/>
                <a:sym typeface="Arial Italics"/>
              </a:rPr>
              <a:t> y lo que pueden ganar.</a:t>
            </a:r>
          </a:p>
          <a:p>
            <a:pPr marL="1319070" lvl="2" indent="-439690" algn="just">
              <a:lnSpc>
                <a:spcPts val="2805"/>
              </a:lnSpc>
              <a:buFont typeface="Arial"/>
              <a:buChar char="⚬"/>
            </a:pPr>
            <a:r>
              <a:rPr lang="en-US" sz="3247">
                <a:solidFill>
                  <a:srgbClr val="A02B93"/>
                </a:solidFill>
                <a:latin typeface="Arial"/>
                <a:ea typeface="Arial"/>
                <a:cs typeface="Arial"/>
                <a:sym typeface="Arial"/>
              </a:rPr>
              <a:t>Entrevistado: </a:t>
            </a:r>
            <a:r>
              <a:rPr lang="en-US" sz="3247" b="1" i="1">
                <a:solidFill>
                  <a:srgbClr val="000000"/>
                </a:solidFill>
                <a:latin typeface="Arial Bold Italics"/>
                <a:ea typeface="Arial Bold Italics"/>
                <a:cs typeface="Arial Bold Italics"/>
                <a:sym typeface="Arial Bold Italics"/>
              </a:rPr>
              <a:t>esto es trabajo sexual</a:t>
            </a:r>
            <a:r>
              <a:rPr lang="en-US" sz="3247" i="1">
                <a:solidFill>
                  <a:srgbClr val="000000"/>
                </a:solidFill>
                <a:latin typeface="Arial Italics"/>
                <a:ea typeface="Arial Italics"/>
                <a:cs typeface="Arial Italics"/>
                <a:sym typeface="Arial Italics"/>
              </a:rPr>
              <a:t>, y por mucho que las de Onlyfans quieran decir que no tiene nada que ver, la prostitución, </a:t>
            </a:r>
            <a:r>
              <a:rPr lang="en-US" sz="3247" b="1" i="1">
                <a:solidFill>
                  <a:srgbClr val="000000"/>
                </a:solidFill>
                <a:latin typeface="Arial Bold Italics"/>
                <a:ea typeface="Arial Bold Italics"/>
                <a:cs typeface="Arial Bold Italics"/>
                <a:sym typeface="Arial Bold Italics"/>
              </a:rPr>
              <a:t>las prostitutas, las </a:t>
            </a:r>
            <a:r>
              <a:rPr lang="en-US" sz="3247" b="1">
                <a:solidFill>
                  <a:srgbClr val="000000"/>
                </a:solidFill>
                <a:latin typeface="Arial Bold"/>
                <a:ea typeface="Arial Bold"/>
                <a:cs typeface="Arial Bold"/>
                <a:sym typeface="Arial Bold"/>
              </a:rPr>
              <a:t>webcamers</a:t>
            </a:r>
            <a:r>
              <a:rPr lang="en-US" sz="3247" b="1" i="1">
                <a:solidFill>
                  <a:srgbClr val="000000"/>
                </a:solidFill>
                <a:latin typeface="Arial Bold Italics"/>
                <a:ea typeface="Arial Bold Italics"/>
                <a:cs typeface="Arial Bold Italics"/>
                <a:sym typeface="Arial Bold Italics"/>
              </a:rPr>
              <a:t>, las actrices porno, las chicas de Onlyfans, son todas hermanitas, van todas de la mano… </a:t>
            </a:r>
            <a:r>
              <a:rPr lang="en-US" sz="3247" i="1">
                <a:solidFill>
                  <a:srgbClr val="000000"/>
                </a:solidFill>
                <a:latin typeface="Arial Italics"/>
                <a:ea typeface="Arial Italics"/>
                <a:cs typeface="Arial Italics"/>
                <a:sym typeface="Arial Italics"/>
              </a:rPr>
              <a:t>Esa es otra, porque muchas chicas de Onlyfans quieren aquí como denigrar la prostitución, “yo no, yo no enseño el coño, yo no soy puta”. No, sí que eres (…) Sí que lo eres, y no pasa nada. Estás metida en este mundo, lo respetas. Sí que lo eres y no pasa nada. Y estate orgullosa de ello, porque es que no pasa nada. Obviamente hay gente que te va a criticar, que te va a denigrar, porque hay ese estigma, pero para mí no tiene nada de malo. </a:t>
            </a:r>
          </a:p>
          <a:p>
            <a:pPr marL="1319070" lvl="2" indent="-439690" algn="just">
              <a:lnSpc>
                <a:spcPts val="2805"/>
              </a:lnSpc>
              <a:buFont typeface="Arial"/>
              <a:buChar char="⚬"/>
            </a:pPr>
            <a:r>
              <a:rPr lang="en-US" sz="3247">
                <a:solidFill>
                  <a:srgbClr val="A02B93"/>
                </a:solidFill>
                <a:latin typeface="Arial"/>
                <a:ea typeface="Arial"/>
                <a:cs typeface="Arial"/>
                <a:sym typeface="Arial"/>
              </a:rPr>
              <a:t>Entrevistado:</a:t>
            </a:r>
            <a:r>
              <a:rPr lang="en-US" sz="3247" i="1">
                <a:solidFill>
                  <a:srgbClr val="000000"/>
                </a:solidFill>
                <a:latin typeface="Arial Italics"/>
                <a:ea typeface="Arial Italics"/>
                <a:cs typeface="Arial Italics"/>
                <a:sym typeface="Arial Italics"/>
              </a:rPr>
              <a:t> El otro día lo enseñé en Instagram, una chica que ganaba 2.000$ al mes y este mes ha ganado 15.000, 16.000$. Que yo me llevo la mitad, sí. </a:t>
            </a:r>
            <a:r>
              <a:rPr lang="en-US" sz="3247" b="1" i="1">
                <a:solidFill>
                  <a:srgbClr val="000000"/>
                </a:solidFill>
                <a:latin typeface="Arial Bold Italics"/>
                <a:ea typeface="Arial Bold Italics"/>
                <a:cs typeface="Arial Bold Italics"/>
                <a:sym typeface="Arial Bold Italics"/>
              </a:rPr>
              <a:t>Sí…, me llevo la mitad (…) que soy rico, sí, es verdad. </a:t>
            </a:r>
            <a:r>
              <a:rPr lang="en-US" sz="3247" i="1">
                <a:solidFill>
                  <a:srgbClr val="000000"/>
                </a:solidFill>
                <a:latin typeface="Arial Italics"/>
                <a:ea typeface="Arial Italics"/>
                <a:cs typeface="Arial Italics"/>
                <a:sym typeface="Arial Italics"/>
              </a:rPr>
              <a:t>(…) No les daría tiempo, es que además luego tienes que analizar el mercado; (…) entre que las tías ya son de por sí menos emprendedoras y todo el curro que hay detrás, necesitan ayuda. (…) </a:t>
            </a:r>
            <a:r>
              <a:rPr lang="en-US" sz="3247" b="1" i="1">
                <a:solidFill>
                  <a:srgbClr val="000000"/>
                </a:solidFill>
                <a:latin typeface="Arial Bold Italics"/>
                <a:ea typeface="Arial Bold Italics"/>
                <a:cs typeface="Arial Bold Italics"/>
                <a:sym typeface="Arial Bold Italics"/>
              </a:rPr>
              <a:t>Todas tienen su pequeño equipo, otras prefieren delegar en una agencia.»</a:t>
            </a:r>
          </a:p>
          <a:p>
            <a:pPr marL="1091644" lvl="2" indent="-363881" algn="just">
              <a:lnSpc>
                <a:spcPts val="2321"/>
              </a:lnSpc>
            </a:pPr>
            <a:endParaRPr lang="en-US" sz="3247" b="1" i="1">
              <a:solidFill>
                <a:srgbClr val="000000"/>
              </a:solidFill>
              <a:latin typeface="Arial Bold Italics"/>
              <a:ea typeface="Arial Bold Italics"/>
              <a:cs typeface="Arial Bold Italics"/>
              <a:sym typeface="Arial Bold Italics"/>
            </a:endParaRPr>
          </a:p>
          <a:p>
            <a:pPr marL="1091644" lvl="2" indent="-363881" algn="just">
              <a:lnSpc>
                <a:spcPts val="2321"/>
              </a:lnSpc>
            </a:pPr>
            <a:endParaRPr lang="en-US" sz="3247" b="1" i="1">
              <a:solidFill>
                <a:srgbClr val="000000"/>
              </a:solidFill>
              <a:latin typeface="Arial Bold Italics"/>
              <a:ea typeface="Arial Bold Italics"/>
              <a:cs typeface="Arial Bold Italics"/>
              <a:sym typeface="Arial Bold Italics"/>
            </a:endParaRPr>
          </a:p>
          <a:p>
            <a:pPr marL="1273585" lvl="2" indent="-424528" algn="l">
              <a:lnSpc>
                <a:spcPts val="2708"/>
              </a:lnSpc>
            </a:pPr>
            <a:endParaRPr lang="en-US" sz="3247" b="1" i="1">
              <a:solidFill>
                <a:srgbClr val="000000"/>
              </a:solidFill>
              <a:latin typeface="Arial Bold Italics"/>
              <a:ea typeface="Arial Bold Italics"/>
              <a:cs typeface="Arial Bold Italics"/>
              <a:sym typeface="Arial Bold Itali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1028700" y="3237626"/>
            <a:ext cx="7890766" cy="853614"/>
            <a:chOff x="0" y="0"/>
            <a:chExt cx="1776979" cy="192231"/>
          </a:xfrm>
        </p:grpSpPr>
        <p:sp>
          <p:nvSpPr>
            <p:cNvPr id="4" name="Freeform 4"/>
            <p:cNvSpPr/>
            <p:nvPr/>
          </p:nvSpPr>
          <p:spPr>
            <a:xfrm>
              <a:off x="0" y="0"/>
              <a:ext cx="1776979" cy="192231"/>
            </a:xfrm>
            <a:custGeom>
              <a:avLst/>
              <a:gdLst/>
              <a:ahLst/>
              <a:cxnLst/>
              <a:rect l="l" t="t" r="r" b="b"/>
              <a:pathLst>
                <a:path w="1776979" h="192231">
                  <a:moveTo>
                    <a:pt x="96116" y="0"/>
                  </a:moveTo>
                  <a:lnTo>
                    <a:pt x="1680863" y="0"/>
                  </a:lnTo>
                  <a:cubicBezTo>
                    <a:pt x="1733946" y="0"/>
                    <a:pt x="1776979" y="43032"/>
                    <a:pt x="1776979" y="96116"/>
                  </a:cubicBezTo>
                  <a:lnTo>
                    <a:pt x="1776979" y="96116"/>
                  </a:lnTo>
                  <a:cubicBezTo>
                    <a:pt x="1776979" y="149199"/>
                    <a:pt x="1733946" y="192231"/>
                    <a:pt x="1680863" y="192231"/>
                  </a:cubicBezTo>
                  <a:lnTo>
                    <a:pt x="96116" y="192231"/>
                  </a:lnTo>
                  <a:cubicBezTo>
                    <a:pt x="43032" y="192231"/>
                    <a:pt x="0" y="149199"/>
                    <a:pt x="0" y="96116"/>
                  </a:cubicBezTo>
                  <a:lnTo>
                    <a:pt x="0" y="96116"/>
                  </a:lnTo>
                  <a:cubicBezTo>
                    <a:pt x="0" y="43032"/>
                    <a:pt x="43032" y="0"/>
                    <a:pt x="96116" y="0"/>
                  </a:cubicBezTo>
                  <a:close/>
                </a:path>
              </a:pathLst>
            </a:custGeom>
            <a:solidFill>
              <a:srgbClr val="FFFFFF"/>
            </a:solidFill>
            <a:ln cap="rnd">
              <a:noFill/>
              <a:prstDash val="solid"/>
              <a:round/>
            </a:ln>
          </p:spPr>
        </p:sp>
        <p:sp>
          <p:nvSpPr>
            <p:cNvPr id="5" name="TextBox 5"/>
            <p:cNvSpPr txBox="1"/>
            <p:nvPr/>
          </p:nvSpPr>
          <p:spPr>
            <a:xfrm>
              <a:off x="0" y="-38100"/>
              <a:ext cx="1776979" cy="230331"/>
            </a:xfrm>
            <a:prstGeom prst="rect">
              <a:avLst/>
            </a:prstGeom>
          </p:spPr>
          <p:txBody>
            <a:bodyPr lIns="71438" tIns="71438" rIns="71438" bIns="71438" rtlCol="0" anchor="ctr"/>
            <a:lstStyle/>
            <a:p>
              <a:pPr algn="ctr">
                <a:lnSpc>
                  <a:spcPts val="2266"/>
                </a:lnSpc>
              </a:pPr>
              <a:endParaRPr/>
            </a:p>
          </p:txBody>
        </p:sp>
      </p:grpSp>
      <p:grpSp>
        <p:nvGrpSpPr>
          <p:cNvPr id="6" name="Group 6"/>
          <p:cNvGrpSpPr/>
          <p:nvPr/>
        </p:nvGrpSpPr>
        <p:grpSpPr>
          <a:xfrm>
            <a:off x="1028700" y="4458158"/>
            <a:ext cx="7890766" cy="853614"/>
            <a:chOff x="0" y="0"/>
            <a:chExt cx="1776979" cy="192231"/>
          </a:xfrm>
        </p:grpSpPr>
        <p:sp>
          <p:nvSpPr>
            <p:cNvPr id="7" name="Freeform 7"/>
            <p:cNvSpPr/>
            <p:nvPr/>
          </p:nvSpPr>
          <p:spPr>
            <a:xfrm>
              <a:off x="0" y="0"/>
              <a:ext cx="1776979" cy="192231"/>
            </a:xfrm>
            <a:custGeom>
              <a:avLst/>
              <a:gdLst/>
              <a:ahLst/>
              <a:cxnLst/>
              <a:rect l="l" t="t" r="r" b="b"/>
              <a:pathLst>
                <a:path w="1776979" h="192231">
                  <a:moveTo>
                    <a:pt x="96116" y="0"/>
                  </a:moveTo>
                  <a:lnTo>
                    <a:pt x="1680863" y="0"/>
                  </a:lnTo>
                  <a:cubicBezTo>
                    <a:pt x="1733946" y="0"/>
                    <a:pt x="1776979" y="43032"/>
                    <a:pt x="1776979" y="96116"/>
                  </a:cubicBezTo>
                  <a:lnTo>
                    <a:pt x="1776979" y="96116"/>
                  </a:lnTo>
                  <a:cubicBezTo>
                    <a:pt x="1776979" y="149199"/>
                    <a:pt x="1733946" y="192231"/>
                    <a:pt x="1680863" y="192231"/>
                  </a:cubicBezTo>
                  <a:lnTo>
                    <a:pt x="96116" y="192231"/>
                  </a:lnTo>
                  <a:cubicBezTo>
                    <a:pt x="43032" y="192231"/>
                    <a:pt x="0" y="149199"/>
                    <a:pt x="0" y="96116"/>
                  </a:cubicBezTo>
                  <a:lnTo>
                    <a:pt x="0" y="96116"/>
                  </a:lnTo>
                  <a:cubicBezTo>
                    <a:pt x="0" y="43032"/>
                    <a:pt x="43032" y="0"/>
                    <a:pt x="96116" y="0"/>
                  </a:cubicBezTo>
                  <a:close/>
                </a:path>
              </a:pathLst>
            </a:custGeom>
            <a:solidFill>
              <a:srgbClr val="FFFFFF"/>
            </a:solidFill>
            <a:ln cap="rnd">
              <a:noFill/>
              <a:prstDash val="solid"/>
              <a:round/>
            </a:ln>
          </p:spPr>
        </p:sp>
        <p:sp>
          <p:nvSpPr>
            <p:cNvPr id="8" name="TextBox 8"/>
            <p:cNvSpPr txBox="1"/>
            <p:nvPr/>
          </p:nvSpPr>
          <p:spPr>
            <a:xfrm>
              <a:off x="0" y="-38100"/>
              <a:ext cx="1776979" cy="230331"/>
            </a:xfrm>
            <a:prstGeom prst="rect">
              <a:avLst/>
            </a:prstGeom>
          </p:spPr>
          <p:txBody>
            <a:bodyPr lIns="71438" tIns="71438" rIns="71438" bIns="71438" rtlCol="0" anchor="ctr"/>
            <a:lstStyle/>
            <a:p>
              <a:pPr algn="ctr">
                <a:lnSpc>
                  <a:spcPts val="2266"/>
                </a:lnSpc>
              </a:pPr>
              <a:endParaRPr/>
            </a:p>
          </p:txBody>
        </p:sp>
      </p:grpSp>
      <p:grpSp>
        <p:nvGrpSpPr>
          <p:cNvPr id="9" name="Group 9"/>
          <p:cNvGrpSpPr/>
          <p:nvPr/>
        </p:nvGrpSpPr>
        <p:grpSpPr>
          <a:xfrm>
            <a:off x="1028700" y="5678689"/>
            <a:ext cx="7890766" cy="853614"/>
            <a:chOff x="0" y="0"/>
            <a:chExt cx="1776979" cy="192231"/>
          </a:xfrm>
        </p:grpSpPr>
        <p:sp>
          <p:nvSpPr>
            <p:cNvPr id="10" name="Freeform 10"/>
            <p:cNvSpPr/>
            <p:nvPr/>
          </p:nvSpPr>
          <p:spPr>
            <a:xfrm>
              <a:off x="0" y="0"/>
              <a:ext cx="1776979" cy="192231"/>
            </a:xfrm>
            <a:custGeom>
              <a:avLst/>
              <a:gdLst/>
              <a:ahLst/>
              <a:cxnLst/>
              <a:rect l="l" t="t" r="r" b="b"/>
              <a:pathLst>
                <a:path w="1776979" h="192231">
                  <a:moveTo>
                    <a:pt x="96116" y="0"/>
                  </a:moveTo>
                  <a:lnTo>
                    <a:pt x="1680863" y="0"/>
                  </a:lnTo>
                  <a:cubicBezTo>
                    <a:pt x="1733946" y="0"/>
                    <a:pt x="1776979" y="43032"/>
                    <a:pt x="1776979" y="96116"/>
                  </a:cubicBezTo>
                  <a:lnTo>
                    <a:pt x="1776979" y="96116"/>
                  </a:lnTo>
                  <a:cubicBezTo>
                    <a:pt x="1776979" y="149199"/>
                    <a:pt x="1733946" y="192231"/>
                    <a:pt x="1680863" y="192231"/>
                  </a:cubicBezTo>
                  <a:lnTo>
                    <a:pt x="96116" y="192231"/>
                  </a:lnTo>
                  <a:cubicBezTo>
                    <a:pt x="43032" y="192231"/>
                    <a:pt x="0" y="149199"/>
                    <a:pt x="0" y="96116"/>
                  </a:cubicBezTo>
                  <a:lnTo>
                    <a:pt x="0" y="96116"/>
                  </a:lnTo>
                  <a:cubicBezTo>
                    <a:pt x="0" y="43032"/>
                    <a:pt x="43032" y="0"/>
                    <a:pt x="96116" y="0"/>
                  </a:cubicBezTo>
                  <a:close/>
                </a:path>
              </a:pathLst>
            </a:custGeom>
            <a:solidFill>
              <a:srgbClr val="FFFFFF"/>
            </a:solidFill>
            <a:ln cap="rnd">
              <a:noFill/>
              <a:prstDash val="solid"/>
              <a:round/>
            </a:ln>
          </p:spPr>
        </p:sp>
        <p:sp>
          <p:nvSpPr>
            <p:cNvPr id="11" name="TextBox 11"/>
            <p:cNvSpPr txBox="1"/>
            <p:nvPr/>
          </p:nvSpPr>
          <p:spPr>
            <a:xfrm>
              <a:off x="0" y="-38100"/>
              <a:ext cx="1776979" cy="230331"/>
            </a:xfrm>
            <a:prstGeom prst="rect">
              <a:avLst/>
            </a:prstGeom>
          </p:spPr>
          <p:txBody>
            <a:bodyPr lIns="71438" tIns="71438" rIns="71438" bIns="71438" rtlCol="0" anchor="ctr"/>
            <a:lstStyle/>
            <a:p>
              <a:pPr algn="ctr">
                <a:lnSpc>
                  <a:spcPts val="2266"/>
                </a:lnSpc>
              </a:pPr>
              <a:endParaRPr/>
            </a:p>
          </p:txBody>
        </p:sp>
      </p:grpSp>
      <p:grpSp>
        <p:nvGrpSpPr>
          <p:cNvPr id="12" name="Group 12"/>
          <p:cNvGrpSpPr/>
          <p:nvPr/>
        </p:nvGrpSpPr>
        <p:grpSpPr>
          <a:xfrm>
            <a:off x="9368534" y="3237626"/>
            <a:ext cx="7890766" cy="853614"/>
            <a:chOff x="0" y="0"/>
            <a:chExt cx="1776979" cy="192231"/>
          </a:xfrm>
        </p:grpSpPr>
        <p:sp>
          <p:nvSpPr>
            <p:cNvPr id="13" name="Freeform 13"/>
            <p:cNvSpPr/>
            <p:nvPr/>
          </p:nvSpPr>
          <p:spPr>
            <a:xfrm>
              <a:off x="0" y="0"/>
              <a:ext cx="1776979" cy="192231"/>
            </a:xfrm>
            <a:custGeom>
              <a:avLst/>
              <a:gdLst/>
              <a:ahLst/>
              <a:cxnLst/>
              <a:rect l="l" t="t" r="r" b="b"/>
              <a:pathLst>
                <a:path w="1776979" h="192231">
                  <a:moveTo>
                    <a:pt x="96116" y="0"/>
                  </a:moveTo>
                  <a:lnTo>
                    <a:pt x="1680863" y="0"/>
                  </a:lnTo>
                  <a:cubicBezTo>
                    <a:pt x="1733946" y="0"/>
                    <a:pt x="1776979" y="43032"/>
                    <a:pt x="1776979" y="96116"/>
                  </a:cubicBezTo>
                  <a:lnTo>
                    <a:pt x="1776979" y="96116"/>
                  </a:lnTo>
                  <a:cubicBezTo>
                    <a:pt x="1776979" y="149199"/>
                    <a:pt x="1733946" y="192231"/>
                    <a:pt x="1680863" y="192231"/>
                  </a:cubicBezTo>
                  <a:lnTo>
                    <a:pt x="96116" y="192231"/>
                  </a:lnTo>
                  <a:cubicBezTo>
                    <a:pt x="43032" y="192231"/>
                    <a:pt x="0" y="149199"/>
                    <a:pt x="0" y="96116"/>
                  </a:cubicBezTo>
                  <a:lnTo>
                    <a:pt x="0" y="96116"/>
                  </a:lnTo>
                  <a:cubicBezTo>
                    <a:pt x="0" y="43032"/>
                    <a:pt x="43032" y="0"/>
                    <a:pt x="96116" y="0"/>
                  </a:cubicBezTo>
                  <a:close/>
                </a:path>
              </a:pathLst>
            </a:custGeom>
            <a:solidFill>
              <a:srgbClr val="FFFFFF"/>
            </a:solidFill>
            <a:ln cap="rnd">
              <a:noFill/>
              <a:prstDash val="solid"/>
              <a:round/>
            </a:ln>
          </p:spPr>
        </p:sp>
        <p:sp>
          <p:nvSpPr>
            <p:cNvPr id="14" name="TextBox 14"/>
            <p:cNvSpPr txBox="1"/>
            <p:nvPr/>
          </p:nvSpPr>
          <p:spPr>
            <a:xfrm>
              <a:off x="0" y="-38100"/>
              <a:ext cx="1776979" cy="230331"/>
            </a:xfrm>
            <a:prstGeom prst="rect">
              <a:avLst/>
            </a:prstGeom>
          </p:spPr>
          <p:txBody>
            <a:bodyPr lIns="71438" tIns="71438" rIns="71438" bIns="71438" rtlCol="0" anchor="ctr"/>
            <a:lstStyle/>
            <a:p>
              <a:pPr algn="ctr">
                <a:lnSpc>
                  <a:spcPts val="2266"/>
                </a:lnSpc>
              </a:pPr>
              <a:endParaRPr/>
            </a:p>
          </p:txBody>
        </p:sp>
      </p:grpSp>
      <p:grpSp>
        <p:nvGrpSpPr>
          <p:cNvPr id="15" name="Group 15"/>
          <p:cNvGrpSpPr/>
          <p:nvPr/>
        </p:nvGrpSpPr>
        <p:grpSpPr>
          <a:xfrm>
            <a:off x="1028700" y="6899221"/>
            <a:ext cx="7890766" cy="853614"/>
            <a:chOff x="0" y="0"/>
            <a:chExt cx="1776979" cy="192231"/>
          </a:xfrm>
        </p:grpSpPr>
        <p:sp>
          <p:nvSpPr>
            <p:cNvPr id="16" name="Freeform 16"/>
            <p:cNvSpPr/>
            <p:nvPr/>
          </p:nvSpPr>
          <p:spPr>
            <a:xfrm>
              <a:off x="0" y="0"/>
              <a:ext cx="1776979" cy="192231"/>
            </a:xfrm>
            <a:custGeom>
              <a:avLst/>
              <a:gdLst/>
              <a:ahLst/>
              <a:cxnLst/>
              <a:rect l="l" t="t" r="r" b="b"/>
              <a:pathLst>
                <a:path w="1776979" h="192231">
                  <a:moveTo>
                    <a:pt x="96116" y="0"/>
                  </a:moveTo>
                  <a:lnTo>
                    <a:pt x="1680863" y="0"/>
                  </a:lnTo>
                  <a:cubicBezTo>
                    <a:pt x="1733946" y="0"/>
                    <a:pt x="1776979" y="43032"/>
                    <a:pt x="1776979" y="96116"/>
                  </a:cubicBezTo>
                  <a:lnTo>
                    <a:pt x="1776979" y="96116"/>
                  </a:lnTo>
                  <a:cubicBezTo>
                    <a:pt x="1776979" y="149199"/>
                    <a:pt x="1733946" y="192231"/>
                    <a:pt x="1680863" y="192231"/>
                  </a:cubicBezTo>
                  <a:lnTo>
                    <a:pt x="96116" y="192231"/>
                  </a:lnTo>
                  <a:cubicBezTo>
                    <a:pt x="43032" y="192231"/>
                    <a:pt x="0" y="149199"/>
                    <a:pt x="0" y="96116"/>
                  </a:cubicBezTo>
                  <a:lnTo>
                    <a:pt x="0" y="96116"/>
                  </a:lnTo>
                  <a:cubicBezTo>
                    <a:pt x="0" y="43032"/>
                    <a:pt x="43032" y="0"/>
                    <a:pt x="96116" y="0"/>
                  </a:cubicBezTo>
                  <a:close/>
                </a:path>
              </a:pathLst>
            </a:custGeom>
            <a:solidFill>
              <a:srgbClr val="FFFFFF"/>
            </a:solidFill>
            <a:ln cap="rnd">
              <a:noFill/>
              <a:prstDash val="solid"/>
              <a:round/>
            </a:ln>
          </p:spPr>
        </p:sp>
        <p:sp>
          <p:nvSpPr>
            <p:cNvPr id="17" name="TextBox 17"/>
            <p:cNvSpPr txBox="1"/>
            <p:nvPr/>
          </p:nvSpPr>
          <p:spPr>
            <a:xfrm>
              <a:off x="0" y="-38100"/>
              <a:ext cx="1776979" cy="230331"/>
            </a:xfrm>
            <a:prstGeom prst="rect">
              <a:avLst/>
            </a:prstGeom>
          </p:spPr>
          <p:txBody>
            <a:bodyPr lIns="71438" tIns="71438" rIns="71438" bIns="71438" rtlCol="0" anchor="ctr"/>
            <a:lstStyle/>
            <a:p>
              <a:pPr algn="ctr">
                <a:lnSpc>
                  <a:spcPts val="2266"/>
                </a:lnSpc>
              </a:pPr>
              <a:endParaRPr/>
            </a:p>
          </p:txBody>
        </p:sp>
      </p:grpSp>
      <p:grpSp>
        <p:nvGrpSpPr>
          <p:cNvPr id="18" name="Group 18"/>
          <p:cNvGrpSpPr/>
          <p:nvPr/>
        </p:nvGrpSpPr>
        <p:grpSpPr>
          <a:xfrm>
            <a:off x="9368534" y="4458158"/>
            <a:ext cx="7890766" cy="853614"/>
            <a:chOff x="0" y="0"/>
            <a:chExt cx="1776979" cy="192231"/>
          </a:xfrm>
        </p:grpSpPr>
        <p:sp>
          <p:nvSpPr>
            <p:cNvPr id="19" name="Freeform 19"/>
            <p:cNvSpPr/>
            <p:nvPr/>
          </p:nvSpPr>
          <p:spPr>
            <a:xfrm>
              <a:off x="0" y="0"/>
              <a:ext cx="1776979" cy="192231"/>
            </a:xfrm>
            <a:custGeom>
              <a:avLst/>
              <a:gdLst/>
              <a:ahLst/>
              <a:cxnLst/>
              <a:rect l="l" t="t" r="r" b="b"/>
              <a:pathLst>
                <a:path w="1776979" h="192231">
                  <a:moveTo>
                    <a:pt x="96116" y="0"/>
                  </a:moveTo>
                  <a:lnTo>
                    <a:pt x="1680863" y="0"/>
                  </a:lnTo>
                  <a:cubicBezTo>
                    <a:pt x="1733946" y="0"/>
                    <a:pt x="1776979" y="43032"/>
                    <a:pt x="1776979" y="96116"/>
                  </a:cubicBezTo>
                  <a:lnTo>
                    <a:pt x="1776979" y="96116"/>
                  </a:lnTo>
                  <a:cubicBezTo>
                    <a:pt x="1776979" y="149199"/>
                    <a:pt x="1733946" y="192231"/>
                    <a:pt x="1680863" y="192231"/>
                  </a:cubicBezTo>
                  <a:lnTo>
                    <a:pt x="96116" y="192231"/>
                  </a:lnTo>
                  <a:cubicBezTo>
                    <a:pt x="43032" y="192231"/>
                    <a:pt x="0" y="149199"/>
                    <a:pt x="0" y="96116"/>
                  </a:cubicBezTo>
                  <a:lnTo>
                    <a:pt x="0" y="96116"/>
                  </a:lnTo>
                  <a:cubicBezTo>
                    <a:pt x="0" y="43032"/>
                    <a:pt x="43032" y="0"/>
                    <a:pt x="96116" y="0"/>
                  </a:cubicBezTo>
                  <a:close/>
                </a:path>
              </a:pathLst>
            </a:custGeom>
            <a:solidFill>
              <a:srgbClr val="FFFFFF"/>
            </a:solidFill>
            <a:ln cap="rnd">
              <a:noFill/>
              <a:prstDash val="solid"/>
              <a:round/>
            </a:ln>
          </p:spPr>
        </p:sp>
        <p:sp>
          <p:nvSpPr>
            <p:cNvPr id="20" name="TextBox 20"/>
            <p:cNvSpPr txBox="1"/>
            <p:nvPr/>
          </p:nvSpPr>
          <p:spPr>
            <a:xfrm>
              <a:off x="0" y="-38100"/>
              <a:ext cx="1776979" cy="230331"/>
            </a:xfrm>
            <a:prstGeom prst="rect">
              <a:avLst/>
            </a:prstGeom>
          </p:spPr>
          <p:txBody>
            <a:bodyPr lIns="71438" tIns="71438" rIns="71438" bIns="71438" rtlCol="0" anchor="ctr"/>
            <a:lstStyle/>
            <a:p>
              <a:pPr algn="ctr">
                <a:lnSpc>
                  <a:spcPts val="2266"/>
                </a:lnSpc>
              </a:pPr>
              <a:endParaRPr/>
            </a:p>
          </p:txBody>
        </p:sp>
      </p:grpSp>
      <p:grpSp>
        <p:nvGrpSpPr>
          <p:cNvPr id="21" name="Group 21"/>
          <p:cNvGrpSpPr/>
          <p:nvPr/>
        </p:nvGrpSpPr>
        <p:grpSpPr>
          <a:xfrm>
            <a:off x="1028700" y="8124310"/>
            <a:ext cx="7890766" cy="853614"/>
            <a:chOff x="0" y="0"/>
            <a:chExt cx="10521021" cy="1138151"/>
          </a:xfrm>
        </p:grpSpPr>
        <p:grpSp>
          <p:nvGrpSpPr>
            <p:cNvPr id="22" name="Group 22"/>
            <p:cNvGrpSpPr/>
            <p:nvPr/>
          </p:nvGrpSpPr>
          <p:grpSpPr>
            <a:xfrm>
              <a:off x="0" y="0"/>
              <a:ext cx="10521021" cy="1138151"/>
              <a:chOff x="0" y="0"/>
              <a:chExt cx="1776979" cy="192231"/>
            </a:xfrm>
          </p:grpSpPr>
          <p:sp>
            <p:nvSpPr>
              <p:cNvPr id="23" name="Freeform 23"/>
              <p:cNvSpPr/>
              <p:nvPr/>
            </p:nvSpPr>
            <p:spPr>
              <a:xfrm>
                <a:off x="0" y="0"/>
                <a:ext cx="1776979" cy="192231"/>
              </a:xfrm>
              <a:custGeom>
                <a:avLst/>
                <a:gdLst/>
                <a:ahLst/>
                <a:cxnLst/>
                <a:rect l="l" t="t" r="r" b="b"/>
                <a:pathLst>
                  <a:path w="1776979" h="192231">
                    <a:moveTo>
                      <a:pt x="96116" y="0"/>
                    </a:moveTo>
                    <a:lnTo>
                      <a:pt x="1680863" y="0"/>
                    </a:lnTo>
                    <a:cubicBezTo>
                      <a:pt x="1733946" y="0"/>
                      <a:pt x="1776979" y="43032"/>
                      <a:pt x="1776979" y="96116"/>
                    </a:cubicBezTo>
                    <a:lnTo>
                      <a:pt x="1776979" y="96116"/>
                    </a:lnTo>
                    <a:cubicBezTo>
                      <a:pt x="1776979" y="149199"/>
                      <a:pt x="1733946" y="192231"/>
                      <a:pt x="1680863" y="192231"/>
                    </a:cubicBezTo>
                    <a:lnTo>
                      <a:pt x="96116" y="192231"/>
                    </a:lnTo>
                    <a:cubicBezTo>
                      <a:pt x="43032" y="192231"/>
                      <a:pt x="0" y="149199"/>
                      <a:pt x="0" y="96116"/>
                    </a:cubicBezTo>
                    <a:lnTo>
                      <a:pt x="0" y="96116"/>
                    </a:lnTo>
                    <a:cubicBezTo>
                      <a:pt x="0" y="43032"/>
                      <a:pt x="43032" y="0"/>
                      <a:pt x="96116" y="0"/>
                    </a:cubicBezTo>
                    <a:close/>
                  </a:path>
                </a:pathLst>
              </a:custGeom>
              <a:solidFill>
                <a:srgbClr val="FFFFFF"/>
              </a:solidFill>
              <a:ln cap="rnd">
                <a:noFill/>
                <a:prstDash val="solid"/>
                <a:round/>
              </a:ln>
            </p:spPr>
          </p:sp>
          <p:sp>
            <p:nvSpPr>
              <p:cNvPr id="24" name="TextBox 24"/>
              <p:cNvSpPr txBox="1"/>
              <p:nvPr/>
            </p:nvSpPr>
            <p:spPr>
              <a:xfrm>
                <a:off x="0" y="-38100"/>
                <a:ext cx="1776979" cy="230331"/>
              </a:xfrm>
              <a:prstGeom prst="rect">
                <a:avLst/>
              </a:prstGeom>
            </p:spPr>
            <p:txBody>
              <a:bodyPr lIns="71438" tIns="71438" rIns="71438" bIns="71438" rtlCol="0" anchor="ctr"/>
              <a:lstStyle/>
              <a:p>
                <a:pPr algn="ctr">
                  <a:lnSpc>
                    <a:spcPts val="2266"/>
                  </a:lnSpc>
                </a:pPr>
                <a:endParaRPr/>
              </a:p>
            </p:txBody>
          </p:sp>
        </p:grpSp>
        <p:sp>
          <p:nvSpPr>
            <p:cNvPr id="25" name="TextBox 25"/>
            <p:cNvSpPr txBox="1"/>
            <p:nvPr/>
          </p:nvSpPr>
          <p:spPr>
            <a:xfrm>
              <a:off x="631535" y="139710"/>
              <a:ext cx="517959" cy="773006"/>
            </a:xfrm>
            <a:prstGeom prst="rect">
              <a:avLst/>
            </a:prstGeom>
          </p:spPr>
          <p:txBody>
            <a:bodyPr lIns="0" tIns="0" rIns="0" bIns="0" rtlCol="0" anchor="t">
              <a:spAutoFit/>
            </a:bodyPr>
            <a:lstStyle/>
            <a:p>
              <a:pPr algn="l">
                <a:lnSpc>
                  <a:spcPts val="3961"/>
                </a:lnSpc>
              </a:pPr>
              <a:r>
                <a:rPr lang="en-US" sz="3385" b="1">
                  <a:solidFill>
                    <a:srgbClr val="210026"/>
                  </a:solidFill>
                  <a:latin typeface="Agrandir Heavy"/>
                  <a:ea typeface="Agrandir Heavy"/>
                  <a:cs typeface="Agrandir Heavy"/>
                  <a:sym typeface="Agrandir Heavy"/>
                </a:rPr>
                <a:t>5</a:t>
              </a:r>
            </a:p>
          </p:txBody>
        </p:sp>
        <p:sp>
          <p:nvSpPr>
            <p:cNvPr id="26" name="TextBox 26"/>
            <p:cNvSpPr txBox="1"/>
            <p:nvPr/>
          </p:nvSpPr>
          <p:spPr>
            <a:xfrm>
              <a:off x="1498774" y="283555"/>
              <a:ext cx="6881810" cy="513892"/>
            </a:xfrm>
            <a:prstGeom prst="rect">
              <a:avLst/>
            </a:prstGeom>
          </p:spPr>
          <p:txBody>
            <a:bodyPr lIns="0" tIns="0" rIns="0" bIns="0" rtlCol="0" anchor="t">
              <a:spAutoFit/>
            </a:bodyPr>
            <a:lstStyle/>
            <a:p>
              <a:pPr marL="0" lvl="1" indent="0" algn="l">
                <a:lnSpc>
                  <a:spcPts val="3168"/>
                </a:lnSpc>
                <a:spcBef>
                  <a:spcPct val="0"/>
                </a:spcBef>
              </a:pPr>
              <a:r>
                <a:rPr lang="en-US" sz="2263">
                  <a:solidFill>
                    <a:srgbClr val="210026"/>
                  </a:solidFill>
                  <a:latin typeface="Cousine"/>
                  <a:ea typeface="Cousine"/>
                  <a:cs typeface="Cousine"/>
                  <a:sym typeface="Cousine"/>
                </a:rPr>
                <a:t>CONDICIONES CONTRACTUALES</a:t>
              </a:r>
            </a:p>
          </p:txBody>
        </p:sp>
      </p:grpSp>
      <p:grpSp>
        <p:nvGrpSpPr>
          <p:cNvPr id="27" name="Group 27"/>
          <p:cNvGrpSpPr/>
          <p:nvPr/>
        </p:nvGrpSpPr>
        <p:grpSpPr>
          <a:xfrm>
            <a:off x="1028700" y="9258300"/>
            <a:ext cx="7890766" cy="853614"/>
            <a:chOff x="0" y="0"/>
            <a:chExt cx="10521021" cy="1138151"/>
          </a:xfrm>
        </p:grpSpPr>
        <p:grpSp>
          <p:nvGrpSpPr>
            <p:cNvPr id="28" name="Group 28"/>
            <p:cNvGrpSpPr/>
            <p:nvPr/>
          </p:nvGrpSpPr>
          <p:grpSpPr>
            <a:xfrm>
              <a:off x="0" y="0"/>
              <a:ext cx="10521021" cy="1138151"/>
              <a:chOff x="0" y="0"/>
              <a:chExt cx="1776979" cy="192231"/>
            </a:xfrm>
          </p:grpSpPr>
          <p:sp>
            <p:nvSpPr>
              <p:cNvPr id="29" name="Freeform 29"/>
              <p:cNvSpPr/>
              <p:nvPr/>
            </p:nvSpPr>
            <p:spPr>
              <a:xfrm>
                <a:off x="0" y="0"/>
                <a:ext cx="1776979" cy="192231"/>
              </a:xfrm>
              <a:custGeom>
                <a:avLst/>
                <a:gdLst/>
                <a:ahLst/>
                <a:cxnLst/>
                <a:rect l="l" t="t" r="r" b="b"/>
                <a:pathLst>
                  <a:path w="1776979" h="192231">
                    <a:moveTo>
                      <a:pt x="96116" y="0"/>
                    </a:moveTo>
                    <a:lnTo>
                      <a:pt x="1680863" y="0"/>
                    </a:lnTo>
                    <a:cubicBezTo>
                      <a:pt x="1733946" y="0"/>
                      <a:pt x="1776979" y="43032"/>
                      <a:pt x="1776979" y="96116"/>
                    </a:cubicBezTo>
                    <a:lnTo>
                      <a:pt x="1776979" y="96116"/>
                    </a:lnTo>
                    <a:cubicBezTo>
                      <a:pt x="1776979" y="149199"/>
                      <a:pt x="1733946" y="192231"/>
                      <a:pt x="1680863" y="192231"/>
                    </a:cubicBezTo>
                    <a:lnTo>
                      <a:pt x="96116" y="192231"/>
                    </a:lnTo>
                    <a:cubicBezTo>
                      <a:pt x="43032" y="192231"/>
                      <a:pt x="0" y="149199"/>
                      <a:pt x="0" y="96116"/>
                    </a:cubicBezTo>
                    <a:lnTo>
                      <a:pt x="0" y="96116"/>
                    </a:lnTo>
                    <a:cubicBezTo>
                      <a:pt x="0" y="43032"/>
                      <a:pt x="43032" y="0"/>
                      <a:pt x="96116" y="0"/>
                    </a:cubicBezTo>
                    <a:close/>
                  </a:path>
                </a:pathLst>
              </a:custGeom>
              <a:solidFill>
                <a:srgbClr val="FFFFFF"/>
              </a:solidFill>
              <a:ln cap="rnd">
                <a:noFill/>
                <a:prstDash val="solid"/>
                <a:round/>
              </a:ln>
            </p:spPr>
          </p:sp>
          <p:sp>
            <p:nvSpPr>
              <p:cNvPr id="30" name="TextBox 30"/>
              <p:cNvSpPr txBox="1"/>
              <p:nvPr/>
            </p:nvSpPr>
            <p:spPr>
              <a:xfrm>
                <a:off x="0" y="-38100"/>
                <a:ext cx="1776979" cy="230331"/>
              </a:xfrm>
              <a:prstGeom prst="rect">
                <a:avLst/>
              </a:prstGeom>
            </p:spPr>
            <p:txBody>
              <a:bodyPr lIns="71438" tIns="71438" rIns="71438" bIns="71438" rtlCol="0" anchor="ctr"/>
              <a:lstStyle/>
              <a:p>
                <a:pPr algn="ctr">
                  <a:lnSpc>
                    <a:spcPts val="2266"/>
                  </a:lnSpc>
                </a:pPr>
                <a:endParaRPr/>
              </a:p>
            </p:txBody>
          </p:sp>
        </p:grpSp>
        <p:sp>
          <p:nvSpPr>
            <p:cNvPr id="31" name="TextBox 31"/>
            <p:cNvSpPr txBox="1"/>
            <p:nvPr/>
          </p:nvSpPr>
          <p:spPr>
            <a:xfrm>
              <a:off x="631535" y="139710"/>
              <a:ext cx="517959" cy="773006"/>
            </a:xfrm>
            <a:prstGeom prst="rect">
              <a:avLst/>
            </a:prstGeom>
          </p:spPr>
          <p:txBody>
            <a:bodyPr lIns="0" tIns="0" rIns="0" bIns="0" rtlCol="0" anchor="t">
              <a:spAutoFit/>
            </a:bodyPr>
            <a:lstStyle/>
            <a:p>
              <a:pPr algn="l">
                <a:lnSpc>
                  <a:spcPts val="3961"/>
                </a:lnSpc>
              </a:pPr>
              <a:r>
                <a:rPr lang="en-US" sz="3385" b="1">
                  <a:solidFill>
                    <a:srgbClr val="210026"/>
                  </a:solidFill>
                  <a:latin typeface="Agrandir Heavy"/>
                  <a:ea typeface="Agrandir Heavy"/>
                  <a:cs typeface="Agrandir Heavy"/>
                  <a:sym typeface="Agrandir Heavy"/>
                </a:rPr>
                <a:t>6</a:t>
              </a:r>
            </a:p>
          </p:txBody>
        </p:sp>
        <p:sp>
          <p:nvSpPr>
            <p:cNvPr id="32" name="TextBox 32"/>
            <p:cNvSpPr txBox="1"/>
            <p:nvPr/>
          </p:nvSpPr>
          <p:spPr>
            <a:xfrm>
              <a:off x="1498774" y="283555"/>
              <a:ext cx="8207740" cy="513892"/>
            </a:xfrm>
            <a:prstGeom prst="rect">
              <a:avLst/>
            </a:prstGeom>
          </p:spPr>
          <p:txBody>
            <a:bodyPr lIns="0" tIns="0" rIns="0" bIns="0" rtlCol="0" anchor="t">
              <a:spAutoFit/>
            </a:bodyPr>
            <a:lstStyle/>
            <a:p>
              <a:pPr marL="0" lvl="1" indent="0" algn="l">
                <a:lnSpc>
                  <a:spcPts val="3168"/>
                </a:lnSpc>
                <a:spcBef>
                  <a:spcPct val="0"/>
                </a:spcBef>
              </a:pPr>
              <a:r>
                <a:rPr lang="en-US" sz="2263">
                  <a:solidFill>
                    <a:srgbClr val="210026"/>
                  </a:solidFill>
                  <a:latin typeface="Cousine"/>
                  <a:ea typeface="Cousine"/>
                  <a:cs typeface="Cousine"/>
                  <a:sym typeface="Cousine"/>
                </a:rPr>
                <a:t>NEGOCIO DEL SEXO</a:t>
              </a:r>
            </a:p>
          </p:txBody>
        </p:sp>
      </p:grpSp>
      <p:grpSp>
        <p:nvGrpSpPr>
          <p:cNvPr id="33" name="Group 33"/>
          <p:cNvGrpSpPr/>
          <p:nvPr/>
        </p:nvGrpSpPr>
        <p:grpSpPr>
          <a:xfrm>
            <a:off x="9368534" y="5678689"/>
            <a:ext cx="7890766" cy="853614"/>
            <a:chOff x="0" y="0"/>
            <a:chExt cx="1776979" cy="192231"/>
          </a:xfrm>
        </p:grpSpPr>
        <p:sp>
          <p:nvSpPr>
            <p:cNvPr id="34" name="Freeform 34"/>
            <p:cNvSpPr/>
            <p:nvPr/>
          </p:nvSpPr>
          <p:spPr>
            <a:xfrm>
              <a:off x="0" y="0"/>
              <a:ext cx="1776979" cy="192231"/>
            </a:xfrm>
            <a:custGeom>
              <a:avLst/>
              <a:gdLst/>
              <a:ahLst/>
              <a:cxnLst/>
              <a:rect l="l" t="t" r="r" b="b"/>
              <a:pathLst>
                <a:path w="1776979" h="192231">
                  <a:moveTo>
                    <a:pt x="96116" y="0"/>
                  </a:moveTo>
                  <a:lnTo>
                    <a:pt x="1680863" y="0"/>
                  </a:lnTo>
                  <a:cubicBezTo>
                    <a:pt x="1733946" y="0"/>
                    <a:pt x="1776979" y="43032"/>
                    <a:pt x="1776979" y="96116"/>
                  </a:cubicBezTo>
                  <a:lnTo>
                    <a:pt x="1776979" y="96116"/>
                  </a:lnTo>
                  <a:cubicBezTo>
                    <a:pt x="1776979" y="149199"/>
                    <a:pt x="1733946" y="192231"/>
                    <a:pt x="1680863" y="192231"/>
                  </a:cubicBezTo>
                  <a:lnTo>
                    <a:pt x="96116" y="192231"/>
                  </a:lnTo>
                  <a:cubicBezTo>
                    <a:pt x="43032" y="192231"/>
                    <a:pt x="0" y="149199"/>
                    <a:pt x="0" y="96116"/>
                  </a:cubicBezTo>
                  <a:lnTo>
                    <a:pt x="0" y="96116"/>
                  </a:lnTo>
                  <a:cubicBezTo>
                    <a:pt x="0" y="43032"/>
                    <a:pt x="43032" y="0"/>
                    <a:pt x="96116" y="0"/>
                  </a:cubicBezTo>
                  <a:close/>
                </a:path>
              </a:pathLst>
            </a:custGeom>
            <a:solidFill>
              <a:srgbClr val="FFFFFF"/>
            </a:solidFill>
            <a:ln cap="rnd">
              <a:noFill/>
              <a:prstDash val="solid"/>
              <a:round/>
            </a:ln>
          </p:spPr>
        </p:sp>
        <p:sp>
          <p:nvSpPr>
            <p:cNvPr id="35" name="TextBox 35"/>
            <p:cNvSpPr txBox="1"/>
            <p:nvPr/>
          </p:nvSpPr>
          <p:spPr>
            <a:xfrm>
              <a:off x="0" y="-38100"/>
              <a:ext cx="1776979" cy="230331"/>
            </a:xfrm>
            <a:prstGeom prst="rect">
              <a:avLst/>
            </a:prstGeom>
          </p:spPr>
          <p:txBody>
            <a:bodyPr lIns="71438" tIns="71438" rIns="71438" bIns="71438" rtlCol="0" anchor="ctr"/>
            <a:lstStyle/>
            <a:p>
              <a:pPr algn="ctr">
                <a:lnSpc>
                  <a:spcPts val="2266"/>
                </a:lnSpc>
              </a:pPr>
              <a:endParaRPr/>
            </a:p>
          </p:txBody>
        </p:sp>
      </p:grpSp>
      <p:grpSp>
        <p:nvGrpSpPr>
          <p:cNvPr id="36" name="Group 36"/>
          <p:cNvGrpSpPr/>
          <p:nvPr/>
        </p:nvGrpSpPr>
        <p:grpSpPr>
          <a:xfrm>
            <a:off x="9368534" y="6899221"/>
            <a:ext cx="7890766" cy="853614"/>
            <a:chOff x="0" y="0"/>
            <a:chExt cx="1776979" cy="192231"/>
          </a:xfrm>
        </p:grpSpPr>
        <p:sp>
          <p:nvSpPr>
            <p:cNvPr id="37" name="Freeform 37"/>
            <p:cNvSpPr/>
            <p:nvPr/>
          </p:nvSpPr>
          <p:spPr>
            <a:xfrm>
              <a:off x="0" y="0"/>
              <a:ext cx="1776979" cy="192231"/>
            </a:xfrm>
            <a:custGeom>
              <a:avLst/>
              <a:gdLst/>
              <a:ahLst/>
              <a:cxnLst/>
              <a:rect l="l" t="t" r="r" b="b"/>
              <a:pathLst>
                <a:path w="1776979" h="192231">
                  <a:moveTo>
                    <a:pt x="96116" y="0"/>
                  </a:moveTo>
                  <a:lnTo>
                    <a:pt x="1680863" y="0"/>
                  </a:lnTo>
                  <a:cubicBezTo>
                    <a:pt x="1733946" y="0"/>
                    <a:pt x="1776979" y="43032"/>
                    <a:pt x="1776979" y="96116"/>
                  </a:cubicBezTo>
                  <a:lnTo>
                    <a:pt x="1776979" y="96116"/>
                  </a:lnTo>
                  <a:cubicBezTo>
                    <a:pt x="1776979" y="149199"/>
                    <a:pt x="1733946" y="192231"/>
                    <a:pt x="1680863" y="192231"/>
                  </a:cubicBezTo>
                  <a:lnTo>
                    <a:pt x="96116" y="192231"/>
                  </a:lnTo>
                  <a:cubicBezTo>
                    <a:pt x="43032" y="192231"/>
                    <a:pt x="0" y="149199"/>
                    <a:pt x="0" y="96116"/>
                  </a:cubicBezTo>
                  <a:lnTo>
                    <a:pt x="0" y="96116"/>
                  </a:lnTo>
                  <a:cubicBezTo>
                    <a:pt x="0" y="43032"/>
                    <a:pt x="43032" y="0"/>
                    <a:pt x="96116" y="0"/>
                  </a:cubicBezTo>
                  <a:close/>
                </a:path>
              </a:pathLst>
            </a:custGeom>
            <a:solidFill>
              <a:srgbClr val="FFFFFF"/>
            </a:solidFill>
            <a:ln cap="rnd">
              <a:noFill/>
              <a:prstDash val="solid"/>
              <a:round/>
            </a:ln>
          </p:spPr>
        </p:sp>
        <p:sp>
          <p:nvSpPr>
            <p:cNvPr id="38" name="TextBox 38"/>
            <p:cNvSpPr txBox="1"/>
            <p:nvPr/>
          </p:nvSpPr>
          <p:spPr>
            <a:xfrm>
              <a:off x="0" y="-38100"/>
              <a:ext cx="1776979" cy="230331"/>
            </a:xfrm>
            <a:prstGeom prst="rect">
              <a:avLst/>
            </a:prstGeom>
          </p:spPr>
          <p:txBody>
            <a:bodyPr lIns="71438" tIns="71438" rIns="71438" bIns="71438" rtlCol="0" anchor="ctr"/>
            <a:lstStyle/>
            <a:p>
              <a:pPr algn="ctr">
                <a:lnSpc>
                  <a:spcPts val="2266"/>
                </a:lnSpc>
              </a:pPr>
              <a:endParaRPr/>
            </a:p>
          </p:txBody>
        </p:sp>
      </p:grpSp>
      <p:sp>
        <p:nvSpPr>
          <p:cNvPr id="39" name="TextBox 39"/>
          <p:cNvSpPr txBox="1"/>
          <p:nvPr/>
        </p:nvSpPr>
        <p:spPr>
          <a:xfrm>
            <a:off x="1028700" y="806026"/>
            <a:ext cx="11687999" cy="1892326"/>
          </a:xfrm>
          <a:prstGeom prst="rect">
            <a:avLst/>
          </a:prstGeom>
        </p:spPr>
        <p:txBody>
          <a:bodyPr lIns="0" tIns="0" rIns="0" bIns="0" rtlCol="0" anchor="t">
            <a:spAutoFit/>
          </a:bodyPr>
          <a:lstStyle/>
          <a:p>
            <a:pPr algn="l">
              <a:lnSpc>
                <a:spcPts val="13298"/>
              </a:lnSpc>
            </a:pPr>
            <a:r>
              <a:rPr lang="en-US" sz="9498" b="1">
                <a:solidFill>
                  <a:srgbClr val="210026"/>
                </a:solidFill>
                <a:latin typeface="Agrandir Wide Ultra-Bold"/>
                <a:ea typeface="Agrandir Wide Ultra-Bold"/>
                <a:cs typeface="Agrandir Wide Ultra-Bold"/>
                <a:sym typeface="Agrandir Wide Ultra-Bold"/>
              </a:rPr>
              <a:t>CONTENIDO</a:t>
            </a:r>
          </a:p>
        </p:txBody>
      </p:sp>
      <p:sp>
        <p:nvSpPr>
          <p:cNvPr id="40" name="TextBox 40"/>
          <p:cNvSpPr txBox="1"/>
          <p:nvPr/>
        </p:nvSpPr>
        <p:spPr>
          <a:xfrm>
            <a:off x="1502351" y="3323207"/>
            <a:ext cx="388469" cy="596726"/>
          </a:xfrm>
          <a:prstGeom prst="rect">
            <a:avLst/>
          </a:prstGeom>
        </p:spPr>
        <p:txBody>
          <a:bodyPr lIns="0" tIns="0" rIns="0" bIns="0" rtlCol="0" anchor="t">
            <a:spAutoFit/>
          </a:bodyPr>
          <a:lstStyle/>
          <a:p>
            <a:pPr algn="l">
              <a:lnSpc>
                <a:spcPts val="3961"/>
              </a:lnSpc>
            </a:pPr>
            <a:r>
              <a:rPr lang="en-US" sz="3385" b="1">
                <a:solidFill>
                  <a:srgbClr val="210026"/>
                </a:solidFill>
                <a:latin typeface="Agrandir Heavy"/>
                <a:ea typeface="Agrandir Heavy"/>
                <a:cs typeface="Agrandir Heavy"/>
                <a:sym typeface="Agrandir Heavy"/>
              </a:rPr>
              <a:t>1</a:t>
            </a:r>
          </a:p>
        </p:txBody>
      </p:sp>
      <p:sp>
        <p:nvSpPr>
          <p:cNvPr id="41" name="TextBox 41"/>
          <p:cNvSpPr txBox="1"/>
          <p:nvPr/>
        </p:nvSpPr>
        <p:spPr>
          <a:xfrm>
            <a:off x="1502351" y="4541509"/>
            <a:ext cx="388469" cy="601185"/>
          </a:xfrm>
          <a:prstGeom prst="rect">
            <a:avLst/>
          </a:prstGeom>
        </p:spPr>
        <p:txBody>
          <a:bodyPr lIns="0" tIns="0" rIns="0" bIns="0" rtlCol="0" anchor="t">
            <a:spAutoFit/>
          </a:bodyPr>
          <a:lstStyle/>
          <a:p>
            <a:pPr algn="l">
              <a:lnSpc>
                <a:spcPts val="3961"/>
              </a:lnSpc>
            </a:pPr>
            <a:r>
              <a:rPr lang="en-US" sz="3385" b="1">
                <a:solidFill>
                  <a:srgbClr val="210026"/>
                </a:solidFill>
                <a:latin typeface="Agrandir Heavy"/>
                <a:ea typeface="Agrandir Heavy"/>
                <a:cs typeface="Agrandir Heavy"/>
                <a:sym typeface="Agrandir Heavy"/>
              </a:rPr>
              <a:t>2</a:t>
            </a:r>
          </a:p>
        </p:txBody>
      </p:sp>
      <p:sp>
        <p:nvSpPr>
          <p:cNvPr id="42" name="TextBox 42"/>
          <p:cNvSpPr txBox="1"/>
          <p:nvPr/>
        </p:nvSpPr>
        <p:spPr>
          <a:xfrm>
            <a:off x="2152780" y="3437873"/>
            <a:ext cx="6126614" cy="395970"/>
          </a:xfrm>
          <a:prstGeom prst="rect">
            <a:avLst/>
          </a:prstGeom>
        </p:spPr>
        <p:txBody>
          <a:bodyPr lIns="0" tIns="0" rIns="0" bIns="0" rtlCol="0" anchor="t">
            <a:spAutoFit/>
          </a:bodyPr>
          <a:lstStyle/>
          <a:p>
            <a:pPr marL="0" lvl="1" indent="0" algn="l">
              <a:lnSpc>
                <a:spcPts val="3168"/>
              </a:lnSpc>
              <a:spcBef>
                <a:spcPct val="0"/>
              </a:spcBef>
            </a:pPr>
            <a:r>
              <a:rPr lang="en-US" sz="2263">
                <a:solidFill>
                  <a:srgbClr val="210026"/>
                </a:solidFill>
                <a:latin typeface="Cousine"/>
                <a:ea typeface="Cousine"/>
                <a:cs typeface="Cousine"/>
                <a:sym typeface="Cousine"/>
              </a:rPr>
              <a:t>TÉCNICAS DE ANÁLISIS</a:t>
            </a:r>
          </a:p>
        </p:txBody>
      </p:sp>
      <p:sp>
        <p:nvSpPr>
          <p:cNvPr id="43" name="TextBox 43"/>
          <p:cNvSpPr txBox="1"/>
          <p:nvPr/>
        </p:nvSpPr>
        <p:spPr>
          <a:xfrm>
            <a:off x="2152780" y="4656536"/>
            <a:ext cx="4323938" cy="399707"/>
          </a:xfrm>
          <a:prstGeom prst="rect">
            <a:avLst/>
          </a:prstGeom>
        </p:spPr>
        <p:txBody>
          <a:bodyPr lIns="0" tIns="0" rIns="0" bIns="0" rtlCol="0" anchor="t">
            <a:spAutoFit/>
          </a:bodyPr>
          <a:lstStyle/>
          <a:p>
            <a:pPr marL="0" lvl="1" indent="0" algn="l">
              <a:lnSpc>
                <a:spcPts val="3168"/>
              </a:lnSpc>
              <a:spcBef>
                <a:spcPct val="0"/>
              </a:spcBef>
            </a:pPr>
            <a:r>
              <a:rPr lang="en-US" sz="2263">
                <a:solidFill>
                  <a:srgbClr val="210026"/>
                </a:solidFill>
                <a:latin typeface="Cousine"/>
                <a:ea typeface="Cousine"/>
                <a:cs typeface="Cousine"/>
                <a:sym typeface="Cousine"/>
              </a:rPr>
              <a:t>ORIGEN DE ONLYFANS</a:t>
            </a:r>
          </a:p>
        </p:txBody>
      </p:sp>
      <p:sp>
        <p:nvSpPr>
          <p:cNvPr id="44" name="TextBox 44"/>
          <p:cNvSpPr txBox="1"/>
          <p:nvPr/>
        </p:nvSpPr>
        <p:spPr>
          <a:xfrm>
            <a:off x="1502351" y="5762041"/>
            <a:ext cx="388469" cy="601185"/>
          </a:xfrm>
          <a:prstGeom prst="rect">
            <a:avLst/>
          </a:prstGeom>
        </p:spPr>
        <p:txBody>
          <a:bodyPr lIns="0" tIns="0" rIns="0" bIns="0" rtlCol="0" anchor="t">
            <a:spAutoFit/>
          </a:bodyPr>
          <a:lstStyle/>
          <a:p>
            <a:pPr algn="l">
              <a:lnSpc>
                <a:spcPts val="3961"/>
              </a:lnSpc>
            </a:pPr>
            <a:r>
              <a:rPr lang="en-US" sz="3385" b="1">
                <a:solidFill>
                  <a:srgbClr val="210026"/>
                </a:solidFill>
                <a:latin typeface="Agrandir Heavy"/>
                <a:ea typeface="Agrandir Heavy"/>
                <a:cs typeface="Agrandir Heavy"/>
                <a:sym typeface="Agrandir Heavy"/>
              </a:rPr>
              <a:t>3</a:t>
            </a:r>
          </a:p>
        </p:txBody>
      </p:sp>
      <p:sp>
        <p:nvSpPr>
          <p:cNvPr id="45" name="TextBox 45"/>
          <p:cNvSpPr txBox="1"/>
          <p:nvPr/>
        </p:nvSpPr>
        <p:spPr>
          <a:xfrm>
            <a:off x="9842186" y="3320977"/>
            <a:ext cx="388469" cy="601185"/>
          </a:xfrm>
          <a:prstGeom prst="rect">
            <a:avLst/>
          </a:prstGeom>
        </p:spPr>
        <p:txBody>
          <a:bodyPr lIns="0" tIns="0" rIns="0" bIns="0" rtlCol="0" anchor="t">
            <a:spAutoFit/>
          </a:bodyPr>
          <a:lstStyle/>
          <a:p>
            <a:pPr algn="l">
              <a:lnSpc>
                <a:spcPts val="3961"/>
              </a:lnSpc>
            </a:pPr>
            <a:r>
              <a:rPr lang="en-US" sz="3385" b="1">
                <a:solidFill>
                  <a:srgbClr val="210026"/>
                </a:solidFill>
                <a:latin typeface="Agrandir Heavy"/>
                <a:ea typeface="Agrandir Heavy"/>
                <a:cs typeface="Agrandir Heavy"/>
                <a:sym typeface="Agrandir Heavy"/>
              </a:rPr>
              <a:t>7</a:t>
            </a:r>
          </a:p>
        </p:txBody>
      </p:sp>
      <p:sp>
        <p:nvSpPr>
          <p:cNvPr id="46" name="TextBox 46"/>
          <p:cNvSpPr txBox="1"/>
          <p:nvPr/>
        </p:nvSpPr>
        <p:spPr>
          <a:xfrm>
            <a:off x="2152780" y="5877068"/>
            <a:ext cx="3226723" cy="399707"/>
          </a:xfrm>
          <a:prstGeom prst="rect">
            <a:avLst/>
          </a:prstGeom>
        </p:spPr>
        <p:txBody>
          <a:bodyPr lIns="0" tIns="0" rIns="0" bIns="0" rtlCol="0" anchor="t">
            <a:spAutoFit/>
          </a:bodyPr>
          <a:lstStyle/>
          <a:p>
            <a:pPr marL="0" lvl="1" indent="0" algn="l">
              <a:lnSpc>
                <a:spcPts val="3168"/>
              </a:lnSpc>
              <a:spcBef>
                <a:spcPct val="0"/>
              </a:spcBef>
            </a:pPr>
            <a:r>
              <a:rPr lang="en-US" sz="2263">
                <a:solidFill>
                  <a:srgbClr val="210026"/>
                </a:solidFill>
                <a:latin typeface="Cousine"/>
                <a:ea typeface="Cousine"/>
                <a:cs typeface="Cousine"/>
                <a:sym typeface="Cousine"/>
              </a:rPr>
              <a:t>¿CÓMO FUNCIONA?</a:t>
            </a:r>
          </a:p>
        </p:txBody>
      </p:sp>
      <p:sp>
        <p:nvSpPr>
          <p:cNvPr id="47" name="TextBox 47"/>
          <p:cNvSpPr txBox="1"/>
          <p:nvPr/>
        </p:nvSpPr>
        <p:spPr>
          <a:xfrm>
            <a:off x="10492615" y="3235979"/>
            <a:ext cx="6565692" cy="799757"/>
          </a:xfrm>
          <a:prstGeom prst="rect">
            <a:avLst/>
          </a:prstGeom>
        </p:spPr>
        <p:txBody>
          <a:bodyPr lIns="0" tIns="0" rIns="0" bIns="0" rtlCol="0" anchor="t">
            <a:spAutoFit/>
          </a:bodyPr>
          <a:lstStyle/>
          <a:p>
            <a:pPr marL="0" lvl="1" indent="0" algn="l">
              <a:lnSpc>
                <a:spcPts val="3168"/>
              </a:lnSpc>
              <a:spcBef>
                <a:spcPct val="0"/>
              </a:spcBef>
            </a:pPr>
            <a:r>
              <a:rPr lang="en-US" sz="2263">
                <a:solidFill>
                  <a:srgbClr val="210026"/>
                </a:solidFill>
                <a:latin typeface="Cousine"/>
                <a:ea typeface="Cousine"/>
                <a:cs typeface="Cousine"/>
                <a:sym typeface="Cousine"/>
              </a:rPr>
              <a:t>FACTORES QUE HAN FOMENTADO LAS NUEVAS FORMAS DE EXPLOTACIÓN SEXUAL</a:t>
            </a:r>
          </a:p>
        </p:txBody>
      </p:sp>
      <p:sp>
        <p:nvSpPr>
          <p:cNvPr id="48" name="TextBox 48"/>
          <p:cNvSpPr txBox="1"/>
          <p:nvPr/>
        </p:nvSpPr>
        <p:spPr>
          <a:xfrm>
            <a:off x="1502351" y="6982572"/>
            <a:ext cx="388469" cy="601185"/>
          </a:xfrm>
          <a:prstGeom prst="rect">
            <a:avLst/>
          </a:prstGeom>
        </p:spPr>
        <p:txBody>
          <a:bodyPr lIns="0" tIns="0" rIns="0" bIns="0" rtlCol="0" anchor="t">
            <a:spAutoFit/>
          </a:bodyPr>
          <a:lstStyle/>
          <a:p>
            <a:pPr algn="l">
              <a:lnSpc>
                <a:spcPts val="3961"/>
              </a:lnSpc>
            </a:pPr>
            <a:r>
              <a:rPr lang="en-US" sz="3385" b="1">
                <a:solidFill>
                  <a:srgbClr val="210026"/>
                </a:solidFill>
                <a:latin typeface="Agrandir Heavy"/>
                <a:ea typeface="Agrandir Heavy"/>
                <a:cs typeface="Agrandir Heavy"/>
                <a:sym typeface="Agrandir Heavy"/>
              </a:rPr>
              <a:t>4</a:t>
            </a:r>
          </a:p>
        </p:txBody>
      </p:sp>
      <p:sp>
        <p:nvSpPr>
          <p:cNvPr id="49" name="TextBox 49"/>
          <p:cNvSpPr txBox="1"/>
          <p:nvPr/>
        </p:nvSpPr>
        <p:spPr>
          <a:xfrm>
            <a:off x="9842186" y="4541509"/>
            <a:ext cx="388469" cy="601185"/>
          </a:xfrm>
          <a:prstGeom prst="rect">
            <a:avLst/>
          </a:prstGeom>
        </p:spPr>
        <p:txBody>
          <a:bodyPr lIns="0" tIns="0" rIns="0" bIns="0" rtlCol="0" anchor="t">
            <a:spAutoFit/>
          </a:bodyPr>
          <a:lstStyle/>
          <a:p>
            <a:pPr algn="l">
              <a:lnSpc>
                <a:spcPts val="3961"/>
              </a:lnSpc>
            </a:pPr>
            <a:r>
              <a:rPr lang="en-US" sz="3385" b="1">
                <a:solidFill>
                  <a:srgbClr val="210026"/>
                </a:solidFill>
                <a:latin typeface="Agrandir Heavy"/>
                <a:ea typeface="Agrandir Heavy"/>
                <a:cs typeface="Agrandir Heavy"/>
                <a:sym typeface="Agrandir Heavy"/>
              </a:rPr>
              <a:t>8</a:t>
            </a:r>
          </a:p>
        </p:txBody>
      </p:sp>
      <p:sp>
        <p:nvSpPr>
          <p:cNvPr id="50" name="TextBox 50"/>
          <p:cNvSpPr txBox="1"/>
          <p:nvPr/>
        </p:nvSpPr>
        <p:spPr>
          <a:xfrm>
            <a:off x="2152780" y="7097599"/>
            <a:ext cx="5126816" cy="399707"/>
          </a:xfrm>
          <a:prstGeom prst="rect">
            <a:avLst/>
          </a:prstGeom>
        </p:spPr>
        <p:txBody>
          <a:bodyPr lIns="0" tIns="0" rIns="0" bIns="0" rtlCol="0" anchor="t">
            <a:spAutoFit/>
          </a:bodyPr>
          <a:lstStyle/>
          <a:p>
            <a:pPr marL="0" lvl="1" indent="0" algn="l">
              <a:lnSpc>
                <a:spcPts val="3168"/>
              </a:lnSpc>
              <a:spcBef>
                <a:spcPct val="0"/>
              </a:spcBef>
            </a:pPr>
            <a:r>
              <a:rPr lang="en-US" sz="2263">
                <a:solidFill>
                  <a:srgbClr val="210026"/>
                </a:solidFill>
                <a:latin typeface="Cousine"/>
                <a:ea typeface="Cousine"/>
                <a:cs typeface="Cousine"/>
                <a:sym typeface="Cousine"/>
              </a:rPr>
              <a:t>GANANCIAS </a:t>
            </a:r>
          </a:p>
        </p:txBody>
      </p:sp>
      <p:sp>
        <p:nvSpPr>
          <p:cNvPr id="51" name="TextBox 51"/>
          <p:cNvSpPr txBox="1"/>
          <p:nvPr/>
        </p:nvSpPr>
        <p:spPr>
          <a:xfrm>
            <a:off x="10492615" y="4456511"/>
            <a:ext cx="6766685" cy="799757"/>
          </a:xfrm>
          <a:prstGeom prst="rect">
            <a:avLst/>
          </a:prstGeom>
        </p:spPr>
        <p:txBody>
          <a:bodyPr lIns="0" tIns="0" rIns="0" bIns="0" rtlCol="0" anchor="t">
            <a:spAutoFit/>
          </a:bodyPr>
          <a:lstStyle/>
          <a:p>
            <a:pPr marL="0" lvl="1" indent="0" algn="l">
              <a:lnSpc>
                <a:spcPts val="3168"/>
              </a:lnSpc>
              <a:spcBef>
                <a:spcPct val="0"/>
              </a:spcBef>
            </a:pPr>
            <a:r>
              <a:rPr lang="en-US" sz="2263">
                <a:solidFill>
                  <a:srgbClr val="210026"/>
                </a:solidFill>
                <a:latin typeface="Cousine"/>
                <a:ea typeface="Cousine"/>
                <a:cs typeface="Cousine"/>
                <a:sym typeface="Cousine"/>
              </a:rPr>
              <a:t>ONLYFANS, ¿UN TRABAJO COMO OTRO CUALQUIERA?</a:t>
            </a:r>
          </a:p>
        </p:txBody>
      </p:sp>
      <p:sp>
        <p:nvSpPr>
          <p:cNvPr id="52" name="TextBox 52"/>
          <p:cNvSpPr txBox="1"/>
          <p:nvPr/>
        </p:nvSpPr>
        <p:spPr>
          <a:xfrm>
            <a:off x="10492615" y="5744445"/>
            <a:ext cx="6361451" cy="799757"/>
          </a:xfrm>
          <a:prstGeom prst="rect">
            <a:avLst/>
          </a:prstGeom>
        </p:spPr>
        <p:txBody>
          <a:bodyPr lIns="0" tIns="0" rIns="0" bIns="0" rtlCol="0" anchor="t">
            <a:spAutoFit/>
          </a:bodyPr>
          <a:lstStyle/>
          <a:p>
            <a:pPr marL="0" lvl="1" indent="0" algn="l">
              <a:lnSpc>
                <a:spcPts val="3168"/>
              </a:lnSpc>
              <a:spcBef>
                <a:spcPct val="0"/>
              </a:spcBef>
            </a:pPr>
            <a:r>
              <a:rPr lang="en-US" sz="2263">
                <a:solidFill>
                  <a:srgbClr val="210026"/>
                </a:solidFill>
                <a:latin typeface="Cousine"/>
                <a:ea typeface="Cousine"/>
                <a:cs typeface="Cousine"/>
                <a:sym typeface="Cousine"/>
              </a:rPr>
              <a:t>LOS </a:t>
            </a:r>
            <a:r>
              <a:rPr lang="en-US" sz="2263" i="1">
                <a:solidFill>
                  <a:srgbClr val="210026"/>
                </a:solidFill>
                <a:latin typeface="Cousine Italics"/>
                <a:ea typeface="Cousine Italics"/>
                <a:cs typeface="Cousine Italics"/>
                <a:sym typeface="Cousine Italics"/>
              </a:rPr>
              <a:t>“MANAGEMENT” </a:t>
            </a:r>
            <a:r>
              <a:rPr lang="en-US" sz="2263">
                <a:solidFill>
                  <a:srgbClr val="210026"/>
                </a:solidFill>
                <a:latin typeface="Cousine"/>
                <a:ea typeface="Cousine"/>
                <a:cs typeface="Cousine"/>
                <a:sym typeface="Cousine"/>
              </a:rPr>
              <a:t>Y LAS “AGENCIAS”, EL DISFRAZ DE LOS PROXENETAS</a:t>
            </a:r>
          </a:p>
        </p:txBody>
      </p:sp>
      <p:sp>
        <p:nvSpPr>
          <p:cNvPr id="53" name="TextBox 53"/>
          <p:cNvSpPr txBox="1"/>
          <p:nvPr/>
        </p:nvSpPr>
        <p:spPr>
          <a:xfrm>
            <a:off x="9842186" y="7037128"/>
            <a:ext cx="650429" cy="601185"/>
          </a:xfrm>
          <a:prstGeom prst="rect">
            <a:avLst/>
          </a:prstGeom>
        </p:spPr>
        <p:txBody>
          <a:bodyPr lIns="0" tIns="0" rIns="0" bIns="0" rtlCol="0" anchor="t">
            <a:spAutoFit/>
          </a:bodyPr>
          <a:lstStyle/>
          <a:p>
            <a:pPr algn="l">
              <a:lnSpc>
                <a:spcPts val="3961"/>
              </a:lnSpc>
            </a:pPr>
            <a:r>
              <a:rPr lang="en-US" sz="3385" b="1">
                <a:solidFill>
                  <a:srgbClr val="210026"/>
                </a:solidFill>
                <a:latin typeface="Agrandir Heavy"/>
                <a:ea typeface="Agrandir Heavy"/>
                <a:cs typeface="Agrandir Heavy"/>
                <a:sym typeface="Agrandir Heavy"/>
              </a:rPr>
              <a:t>10</a:t>
            </a:r>
          </a:p>
        </p:txBody>
      </p:sp>
      <p:sp>
        <p:nvSpPr>
          <p:cNvPr id="54" name="TextBox 54"/>
          <p:cNvSpPr txBox="1"/>
          <p:nvPr/>
        </p:nvSpPr>
        <p:spPr>
          <a:xfrm>
            <a:off x="10492615" y="6858526"/>
            <a:ext cx="6565692" cy="799757"/>
          </a:xfrm>
          <a:prstGeom prst="rect">
            <a:avLst/>
          </a:prstGeom>
        </p:spPr>
        <p:txBody>
          <a:bodyPr lIns="0" tIns="0" rIns="0" bIns="0" rtlCol="0" anchor="t">
            <a:spAutoFit/>
          </a:bodyPr>
          <a:lstStyle/>
          <a:p>
            <a:pPr marL="0" lvl="1" indent="0" algn="l">
              <a:lnSpc>
                <a:spcPts val="3168"/>
              </a:lnSpc>
              <a:spcBef>
                <a:spcPct val="0"/>
              </a:spcBef>
            </a:pPr>
            <a:r>
              <a:rPr lang="en-US" sz="2263">
                <a:solidFill>
                  <a:srgbClr val="210026"/>
                </a:solidFill>
                <a:latin typeface="Cousine"/>
                <a:ea typeface="Cousine"/>
                <a:cs typeface="Cousine"/>
                <a:sym typeface="Cousine"/>
              </a:rPr>
              <a:t>LOS “FANS” DE CONTENIDO SEXUAL, ¿POR QUÉ ONLYFANS?</a:t>
            </a:r>
          </a:p>
        </p:txBody>
      </p:sp>
      <p:sp>
        <p:nvSpPr>
          <p:cNvPr id="55" name="TextBox 55"/>
          <p:cNvSpPr txBox="1"/>
          <p:nvPr/>
        </p:nvSpPr>
        <p:spPr>
          <a:xfrm>
            <a:off x="9842186" y="5848493"/>
            <a:ext cx="388469" cy="601185"/>
          </a:xfrm>
          <a:prstGeom prst="rect">
            <a:avLst/>
          </a:prstGeom>
        </p:spPr>
        <p:txBody>
          <a:bodyPr lIns="0" tIns="0" rIns="0" bIns="0" rtlCol="0" anchor="t">
            <a:spAutoFit/>
          </a:bodyPr>
          <a:lstStyle/>
          <a:p>
            <a:pPr algn="l">
              <a:lnSpc>
                <a:spcPts val="3961"/>
              </a:lnSpc>
            </a:pPr>
            <a:r>
              <a:rPr lang="en-US" sz="3385" b="1">
                <a:solidFill>
                  <a:srgbClr val="210026"/>
                </a:solidFill>
                <a:latin typeface="Agrandir Heavy"/>
                <a:ea typeface="Agrandir Heavy"/>
                <a:cs typeface="Agrandir Heavy"/>
                <a:sym typeface="Agrandir Heavy"/>
              </a:rPr>
              <a:t>9</a:t>
            </a:r>
          </a:p>
        </p:txBody>
      </p:sp>
      <p:grpSp>
        <p:nvGrpSpPr>
          <p:cNvPr id="56" name="Group 56"/>
          <p:cNvGrpSpPr/>
          <p:nvPr/>
        </p:nvGrpSpPr>
        <p:grpSpPr>
          <a:xfrm>
            <a:off x="9368534" y="8171935"/>
            <a:ext cx="7890766" cy="853614"/>
            <a:chOff x="0" y="0"/>
            <a:chExt cx="1776979" cy="192231"/>
          </a:xfrm>
        </p:grpSpPr>
        <p:sp>
          <p:nvSpPr>
            <p:cNvPr id="57" name="Freeform 57"/>
            <p:cNvSpPr/>
            <p:nvPr/>
          </p:nvSpPr>
          <p:spPr>
            <a:xfrm>
              <a:off x="0" y="0"/>
              <a:ext cx="1776979" cy="192231"/>
            </a:xfrm>
            <a:custGeom>
              <a:avLst/>
              <a:gdLst/>
              <a:ahLst/>
              <a:cxnLst/>
              <a:rect l="l" t="t" r="r" b="b"/>
              <a:pathLst>
                <a:path w="1776979" h="192231">
                  <a:moveTo>
                    <a:pt x="96116" y="0"/>
                  </a:moveTo>
                  <a:lnTo>
                    <a:pt x="1680863" y="0"/>
                  </a:lnTo>
                  <a:cubicBezTo>
                    <a:pt x="1733946" y="0"/>
                    <a:pt x="1776979" y="43032"/>
                    <a:pt x="1776979" y="96116"/>
                  </a:cubicBezTo>
                  <a:lnTo>
                    <a:pt x="1776979" y="96116"/>
                  </a:lnTo>
                  <a:cubicBezTo>
                    <a:pt x="1776979" y="149199"/>
                    <a:pt x="1733946" y="192231"/>
                    <a:pt x="1680863" y="192231"/>
                  </a:cubicBezTo>
                  <a:lnTo>
                    <a:pt x="96116" y="192231"/>
                  </a:lnTo>
                  <a:cubicBezTo>
                    <a:pt x="43032" y="192231"/>
                    <a:pt x="0" y="149199"/>
                    <a:pt x="0" y="96116"/>
                  </a:cubicBezTo>
                  <a:lnTo>
                    <a:pt x="0" y="96116"/>
                  </a:lnTo>
                  <a:cubicBezTo>
                    <a:pt x="0" y="43032"/>
                    <a:pt x="43032" y="0"/>
                    <a:pt x="96116" y="0"/>
                  </a:cubicBezTo>
                  <a:close/>
                </a:path>
              </a:pathLst>
            </a:custGeom>
            <a:solidFill>
              <a:srgbClr val="FFFFFF"/>
            </a:solidFill>
            <a:ln cap="rnd">
              <a:noFill/>
              <a:prstDash val="solid"/>
              <a:round/>
            </a:ln>
          </p:spPr>
        </p:sp>
        <p:sp>
          <p:nvSpPr>
            <p:cNvPr id="58" name="TextBox 58"/>
            <p:cNvSpPr txBox="1"/>
            <p:nvPr/>
          </p:nvSpPr>
          <p:spPr>
            <a:xfrm>
              <a:off x="0" y="-38100"/>
              <a:ext cx="1776979" cy="230331"/>
            </a:xfrm>
            <a:prstGeom prst="rect">
              <a:avLst/>
            </a:prstGeom>
          </p:spPr>
          <p:txBody>
            <a:bodyPr lIns="71438" tIns="71438" rIns="71438" bIns="71438" rtlCol="0" anchor="ctr"/>
            <a:lstStyle/>
            <a:p>
              <a:pPr algn="ctr">
                <a:lnSpc>
                  <a:spcPts val="2266"/>
                </a:lnSpc>
              </a:pPr>
              <a:endParaRPr/>
            </a:p>
          </p:txBody>
        </p:sp>
      </p:grpSp>
      <p:sp>
        <p:nvSpPr>
          <p:cNvPr id="59" name="TextBox 59"/>
          <p:cNvSpPr txBox="1"/>
          <p:nvPr/>
        </p:nvSpPr>
        <p:spPr>
          <a:xfrm>
            <a:off x="9842186" y="8309841"/>
            <a:ext cx="650429" cy="601185"/>
          </a:xfrm>
          <a:prstGeom prst="rect">
            <a:avLst/>
          </a:prstGeom>
        </p:spPr>
        <p:txBody>
          <a:bodyPr lIns="0" tIns="0" rIns="0" bIns="0" rtlCol="0" anchor="t">
            <a:spAutoFit/>
          </a:bodyPr>
          <a:lstStyle/>
          <a:p>
            <a:pPr algn="l">
              <a:lnSpc>
                <a:spcPts val="3961"/>
              </a:lnSpc>
            </a:pPr>
            <a:r>
              <a:rPr lang="en-US" sz="3385" b="1">
                <a:solidFill>
                  <a:srgbClr val="210026"/>
                </a:solidFill>
                <a:latin typeface="Agrandir Heavy"/>
                <a:ea typeface="Agrandir Heavy"/>
                <a:cs typeface="Agrandir Heavy"/>
                <a:sym typeface="Agrandir Heavy"/>
              </a:rPr>
              <a:t>11</a:t>
            </a:r>
          </a:p>
        </p:txBody>
      </p:sp>
      <p:sp>
        <p:nvSpPr>
          <p:cNvPr id="60" name="TextBox 60"/>
          <p:cNvSpPr txBox="1"/>
          <p:nvPr/>
        </p:nvSpPr>
        <p:spPr>
          <a:xfrm>
            <a:off x="10530715" y="8398888"/>
            <a:ext cx="6565692" cy="399707"/>
          </a:xfrm>
          <a:prstGeom prst="rect">
            <a:avLst/>
          </a:prstGeom>
        </p:spPr>
        <p:txBody>
          <a:bodyPr lIns="0" tIns="0" rIns="0" bIns="0" rtlCol="0" anchor="t">
            <a:spAutoFit/>
          </a:bodyPr>
          <a:lstStyle/>
          <a:p>
            <a:pPr marL="0" lvl="1" indent="0" algn="l">
              <a:lnSpc>
                <a:spcPts val="3168"/>
              </a:lnSpc>
              <a:spcBef>
                <a:spcPct val="0"/>
              </a:spcBef>
            </a:pPr>
            <a:r>
              <a:rPr lang="en-US" sz="2263">
                <a:solidFill>
                  <a:srgbClr val="210026"/>
                </a:solidFill>
                <a:latin typeface="Cousine"/>
                <a:ea typeface="Cousine"/>
                <a:cs typeface="Cousine"/>
                <a:sym typeface="Cousine"/>
              </a:rPr>
              <a:t>PROPUESTAS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AutoShape 3"/>
          <p:cNvSpPr/>
          <p:nvPr/>
        </p:nvSpPr>
        <p:spPr>
          <a:xfrm>
            <a:off x="-886757" y="5023724"/>
            <a:ext cx="20061513" cy="0"/>
          </a:xfrm>
          <a:prstGeom prst="line">
            <a:avLst/>
          </a:prstGeom>
          <a:ln w="28575" cap="flat">
            <a:solidFill>
              <a:srgbClr val="000000"/>
            </a:solidFill>
            <a:prstDash val="solid"/>
            <a:headEnd type="none" w="sm" len="sm"/>
            <a:tailEnd type="none" w="sm" len="sm"/>
          </a:ln>
        </p:spPr>
      </p:sp>
      <p:grpSp>
        <p:nvGrpSpPr>
          <p:cNvPr id="4" name="Group 4"/>
          <p:cNvGrpSpPr/>
          <p:nvPr/>
        </p:nvGrpSpPr>
        <p:grpSpPr>
          <a:xfrm>
            <a:off x="14318712" y="4772696"/>
            <a:ext cx="502056" cy="50205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00000"/>
            </a:solidFill>
          </p:spPr>
        </p:sp>
        <p:sp>
          <p:nvSpPr>
            <p:cNvPr id="6" name="TextBox 6"/>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7" name="Group 7"/>
          <p:cNvGrpSpPr/>
          <p:nvPr/>
        </p:nvGrpSpPr>
        <p:grpSpPr>
          <a:xfrm>
            <a:off x="10045915" y="4772696"/>
            <a:ext cx="502056" cy="50205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00000"/>
            </a:solidFill>
          </p:spPr>
        </p:sp>
        <p:sp>
          <p:nvSpPr>
            <p:cNvPr id="9" name="TextBox 9"/>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10" name="Group 10"/>
          <p:cNvGrpSpPr/>
          <p:nvPr/>
        </p:nvGrpSpPr>
        <p:grpSpPr>
          <a:xfrm>
            <a:off x="5771316" y="4772696"/>
            <a:ext cx="502056" cy="50205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00000"/>
            </a:solidFill>
            <a:ln cap="sq">
              <a:noFill/>
              <a:prstDash val="solid"/>
              <a:miter/>
            </a:ln>
          </p:spPr>
        </p:sp>
        <p:sp>
          <p:nvSpPr>
            <p:cNvPr id="12" name="TextBox 12"/>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3" name="Group 13"/>
          <p:cNvGrpSpPr/>
          <p:nvPr/>
        </p:nvGrpSpPr>
        <p:grpSpPr>
          <a:xfrm>
            <a:off x="1496717" y="4772696"/>
            <a:ext cx="502056" cy="50205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00000"/>
            </a:solidFill>
          </p:spPr>
        </p:sp>
        <p:sp>
          <p:nvSpPr>
            <p:cNvPr id="15" name="TextBox 15"/>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sp>
        <p:nvSpPr>
          <p:cNvPr id="16" name="TextBox 16"/>
          <p:cNvSpPr txBox="1"/>
          <p:nvPr/>
        </p:nvSpPr>
        <p:spPr>
          <a:xfrm>
            <a:off x="1496717" y="5564822"/>
            <a:ext cx="2197323" cy="679451"/>
          </a:xfrm>
          <a:prstGeom prst="rect">
            <a:avLst/>
          </a:prstGeom>
        </p:spPr>
        <p:txBody>
          <a:bodyPr lIns="0" tIns="0" rIns="0" bIns="0" rtlCol="0" anchor="t">
            <a:spAutoFit/>
          </a:bodyPr>
          <a:lstStyle/>
          <a:p>
            <a:pPr algn="l">
              <a:lnSpc>
                <a:spcPts val="5150"/>
              </a:lnSpc>
            </a:pPr>
            <a:r>
              <a:rPr lang="en-US" sz="5000" b="1">
                <a:solidFill>
                  <a:srgbClr val="000000"/>
                </a:solidFill>
                <a:latin typeface="Canva Sans Medium"/>
                <a:ea typeface="Canva Sans Medium"/>
                <a:cs typeface="Canva Sans Medium"/>
                <a:sym typeface="Canva Sans Medium"/>
              </a:rPr>
              <a:t>01.</a:t>
            </a:r>
          </a:p>
        </p:txBody>
      </p:sp>
      <p:sp>
        <p:nvSpPr>
          <p:cNvPr id="17" name="TextBox 17"/>
          <p:cNvSpPr txBox="1"/>
          <p:nvPr/>
        </p:nvSpPr>
        <p:spPr>
          <a:xfrm>
            <a:off x="5789618" y="5564822"/>
            <a:ext cx="2197323" cy="679451"/>
          </a:xfrm>
          <a:prstGeom prst="rect">
            <a:avLst/>
          </a:prstGeom>
        </p:spPr>
        <p:txBody>
          <a:bodyPr lIns="0" tIns="0" rIns="0" bIns="0" rtlCol="0" anchor="t">
            <a:spAutoFit/>
          </a:bodyPr>
          <a:lstStyle/>
          <a:p>
            <a:pPr algn="l">
              <a:lnSpc>
                <a:spcPts val="5150"/>
              </a:lnSpc>
            </a:pPr>
            <a:r>
              <a:rPr lang="en-US" sz="5000" b="1">
                <a:solidFill>
                  <a:srgbClr val="000000"/>
                </a:solidFill>
                <a:latin typeface="Canva Sans Medium"/>
                <a:ea typeface="Canva Sans Medium"/>
                <a:cs typeface="Canva Sans Medium"/>
                <a:sym typeface="Canva Sans Medium"/>
              </a:rPr>
              <a:t>02.</a:t>
            </a:r>
          </a:p>
        </p:txBody>
      </p:sp>
      <p:sp>
        <p:nvSpPr>
          <p:cNvPr id="18" name="TextBox 18"/>
          <p:cNvSpPr txBox="1"/>
          <p:nvPr/>
        </p:nvSpPr>
        <p:spPr>
          <a:xfrm>
            <a:off x="10082520" y="5564822"/>
            <a:ext cx="2197323" cy="679451"/>
          </a:xfrm>
          <a:prstGeom prst="rect">
            <a:avLst/>
          </a:prstGeom>
        </p:spPr>
        <p:txBody>
          <a:bodyPr lIns="0" tIns="0" rIns="0" bIns="0" rtlCol="0" anchor="t">
            <a:spAutoFit/>
          </a:bodyPr>
          <a:lstStyle/>
          <a:p>
            <a:pPr algn="l">
              <a:lnSpc>
                <a:spcPts val="5150"/>
              </a:lnSpc>
            </a:pPr>
            <a:r>
              <a:rPr lang="en-US" sz="5000" b="1">
                <a:solidFill>
                  <a:srgbClr val="000000"/>
                </a:solidFill>
                <a:latin typeface="Canva Sans Medium"/>
                <a:ea typeface="Canva Sans Medium"/>
                <a:cs typeface="Canva Sans Medium"/>
                <a:sym typeface="Canva Sans Medium"/>
              </a:rPr>
              <a:t>03.</a:t>
            </a:r>
          </a:p>
        </p:txBody>
      </p:sp>
      <p:sp>
        <p:nvSpPr>
          <p:cNvPr id="19" name="TextBox 19"/>
          <p:cNvSpPr txBox="1"/>
          <p:nvPr/>
        </p:nvSpPr>
        <p:spPr>
          <a:xfrm>
            <a:off x="14318712" y="5564822"/>
            <a:ext cx="2197323" cy="679451"/>
          </a:xfrm>
          <a:prstGeom prst="rect">
            <a:avLst/>
          </a:prstGeom>
        </p:spPr>
        <p:txBody>
          <a:bodyPr lIns="0" tIns="0" rIns="0" bIns="0" rtlCol="0" anchor="t">
            <a:spAutoFit/>
          </a:bodyPr>
          <a:lstStyle/>
          <a:p>
            <a:pPr algn="l">
              <a:lnSpc>
                <a:spcPts val="5150"/>
              </a:lnSpc>
            </a:pPr>
            <a:r>
              <a:rPr lang="en-US" sz="5000" b="1">
                <a:solidFill>
                  <a:srgbClr val="000000"/>
                </a:solidFill>
                <a:latin typeface="Canva Sans Medium"/>
                <a:ea typeface="Canva Sans Medium"/>
                <a:cs typeface="Canva Sans Medium"/>
                <a:sym typeface="Canva Sans Medium"/>
              </a:rPr>
              <a:t>04.</a:t>
            </a:r>
          </a:p>
        </p:txBody>
      </p:sp>
      <p:sp>
        <p:nvSpPr>
          <p:cNvPr id="20" name="TextBox 20"/>
          <p:cNvSpPr txBox="1"/>
          <p:nvPr/>
        </p:nvSpPr>
        <p:spPr>
          <a:xfrm>
            <a:off x="5771316" y="6406198"/>
            <a:ext cx="2472572" cy="1231773"/>
          </a:xfrm>
          <a:prstGeom prst="rect">
            <a:avLst/>
          </a:prstGeom>
        </p:spPr>
        <p:txBody>
          <a:bodyPr lIns="0" tIns="0" rIns="0" bIns="0" rtlCol="0" anchor="t">
            <a:spAutoFit/>
          </a:bodyPr>
          <a:lstStyle/>
          <a:p>
            <a:pPr algn="l">
              <a:lnSpc>
                <a:spcPts val="2495"/>
              </a:lnSpc>
            </a:pPr>
            <a:r>
              <a:rPr lang="en-US" sz="1599" b="1">
                <a:solidFill>
                  <a:srgbClr val="000000"/>
                </a:solidFill>
                <a:latin typeface="Canva Sans Medium"/>
                <a:ea typeface="Canva Sans Medium"/>
                <a:cs typeface="Canva Sans Medium"/>
                <a:sym typeface="Canva Sans Medium"/>
              </a:rPr>
              <a:t>Acceso a los cuerpos de mujeres a los que les sería imposible acceder de otra manera.</a:t>
            </a:r>
          </a:p>
        </p:txBody>
      </p:sp>
      <p:sp>
        <p:nvSpPr>
          <p:cNvPr id="21" name="TextBox 21"/>
          <p:cNvSpPr txBox="1"/>
          <p:nvPr/>
        </p:nvSpPr>
        <p:spPr>
          <a:xfrm>
            <a:off x="10045915" y="6406198"/>
            <a:ext cx="2472572" cy="2489073"/>
          </a:xfrm>
          <a:prstGeom prst="rect">
            <a:avLst/>
          </a:prstGeom>
        </p:spPr>
        <p:txBody>
          <a:bodyPr lIns="0" tIns="0" rIns="0" bIns="0" rtlCol="0" anchor="t">
            <a:spAutoFit/>
          </a:bodyPr>
          <a:lstStyle/>
          <a:p>
            <a:pPr algn="l">
              <a:lnSpc>
                <a:spcPts val="2495"/>
              </a:lnSpc>
            </a:pPr>
            <a:r>
              <a:rPr lang="en-US" sz="1599" b="1">
                <a:solidFill>
                  <a:srgbClr val="000000"/>
                </a:solidFill>
                <a:latin typeface="Canva Sans Medium"/>
                <a:ea typeface="Canva Sans Medium"/>
                <a:cs typeface="Canva Sans Medium"/>
                <a:sym typeface="Canva Sans Medium"/>
              </a:rPr>
              <a:t>Conexión personal que pueden llegar a tener con las mujeres: no se limitan a ver contenido sexual como meros espectadores, sino que pasan a interactuar con ellas. </a:t>
            </a:r>
          </a:p>
        </p:txBody>
      </p:sp>
      <p:sp>
        <p:nvSpPr>
          <p:cNvPr id="22" name="TextBox 22"/>
          <p:cNvSpPr txBox="1"/>
          <p:nvPr/>
        </p:nvSpPr>
        <p:spPr>
          <a:xfrm>
            <a:off x="14569740" y="6406198"/>
            <a:ext cx="2472572" cy="3615309"/>
          </a:xfrm>
          <a:prstGeom prst="rect">
            <a:avLst/>
          </a:prstGeom>
        </p:spPr>
        <p:txBody>
          <a:bodyPr lIns="0" tIns="0" rIns="0" bIns="0" rtlCol="0" anchor="t">
            <a:spAutoFit/>
          </a:bodyPr>
          <a:lstStyle/>
          <a:p>
            <a:pPr algn="l">
              <a:lnSpc>
                <a:spcPts val="2495"/>
              </a:lnSpc>
            </a:pPr>
            <a:r>
              <a:rPr lang="en-US" sz="1599" b="1">
                <a:solidFill>
                  <a:srgbClr val="000000"/>
                </a:solidFill>
                <a:latin typeface="Canva Sans Medium"/>
                <a:ea typeface="Canva Sans Medium"/>
                <a:cs typeface="Canva Sans Medium"/>
                <a:sym typeface="Canva Sans Medium"/>
              </a:rPr>
              <a:t>Solicitar a una mujer el contenido sexual que ellos quieran: pueden pedir contenido sexual exclusivo. </a:t>
            </a:r>
          </a:p>
          <a:p>
            <a:pPr marL="647700" lvl="2" indent="-215900" algn="l">
              <a:lnSpc>
                <a:spcPts val="2340"/>
              </a:lnSpc>
              <a:buFont typeface="Arial"/>
              <a:buChar char="⚬"/>
            </a:pPr>
            <a:r>
              <a:rPr lang="en-US" sz="1500" b="1">
                <a:solidFill>
                  <a:srgbClr val="000000"/>
                </a:solidFill>
                <a:latin typeface="Canva Sans Medium"/>
                <a:ea typeface="Canva Sans Medium"/>
                <a:cs typeface="Canva Sans Medium"/>
                <a:sym typeface="Canva Sans Medium"/>
              </a:rPr>
              <a:t>Exclusividad relacionada con la ostentación del poder y diferenciarse del resto de hombres.</a:t>
            </a:r>
          </a:p>
          <a:p>
            <a:pPr algn="l">
              <a:lnSpc>
                <a:spcPts val="2340"/>
              </a:lnSpc>
            </a:pPr>
            <a:endParaRPr lang="en-US" sz="1500" b="1">
              <a:solidFill>
                <a:srgbClr val="000000"/>
              </a:solidFill>
              <a:latin typeface="Canva Sans Medium"/>
              <a:ea typeface="Canva Sans Medium"/>
              <a:cs typeface="Canva Sans Medium"/>
              <a:sym typeface="Canva Sans Medium"/>
            </a:endParaRPr>
          </a:p>
        </p:txBody>
      </p:sp>
      <p:sp>
        <p:nvSpPr>
          <p:cNvPr id="23" name="TextBox 23"/>
          <p:cNvSpPr txBox="1"/>
          <p:nvPr/>
        </p:nvSpPr>
        <p:spPr>
          <a:xfrm>
            <a:off x="1496717" y="6406198"/>
            <a:ext cx="2472572" cy="1546098"/>
          </a:xfrm>
          <a:prstGeom prst="rect">
            <a:avLst/>
          </a:prstGeom>
        </p:spPr>
        <p:txBody>
          <a:bodyPr lIns="0" tIns="0" rIns="0" bIns="0" rtlCol="0" anchor="t">
            <a:spAutoFit/>
          </a:bodyPr>
          <a:lstStyle/>
          <a:p>
            <a:pPr algn="l">
              <a:lnSpc>
                <a:spcPts val="2495"/>
              </a:lnSpc>
            </a:pPr>
            <a:r>
              <a:rPr lang="en-US" sz="1599" b="1">
                <a:solidFill>
                  <a:srgbClr val="000000"/>
                </a:solidFill>
                <a:latin typeface="Canva Sans Medium"/>
                <a:ea typeface="Canva Sans Medium"/>
                <a:cs typeface="Canva Sans Medium"/>
                <a:sym typeface="Canva Sans Medium"/>
              </a:rPr>
              <a:t>Posibilidad de ver a mujeres desnudas a las que primeramente han seguido en redes sociales como Instagram.</a:t>
            </a:r>
          </a:p>
        </p:txBody>
      </p:sp>
      <p:sp>
        <p:nvSpPr>
          <p:cNvPr id="24" name="TextBox 24"/>
          <p:cNvSpPr txBox="1"/>
          <p:nvPr/>
        </p:nvSpPr>
        <p:spPr>
          <a:xfrm>
            <a:off x="0" y="289242"/>
            <a:ext cx="18329547" cy="1469390"/>
          </a:xfrm>
          <a:prstGeom prst="rect">
            <a:avLst/>
          </a:prstGeom>
        </p:spPr>
        <p:txBody>
          <a:bodyPr lIns="0" tIns="0" rIns="0" bIns="0" rtlCol="0" anchor="t">
            <a:spAutoFit/>
          </a:bodyPr>
          <a:lstStyle/>
          <a:p>
            <a:pPr algn="ctr">
              <a:lnSpc>
                <a:spcPts val="5005"/>
              </a:lnSpc>
            </a:pPr>
            <a:r>
              <a:rPr lang="en-US" sz="5500" b="1">
                <a:solidFill>
                  <a:srgbClr val="000000"/>
                </a:solidFill>
                <a:latin typeface="Agrandir Wide Bold"/>
                <a:ea typeface="Agrandir Wide Bold"/>
                <a:cs typeface="Agrandir Wide Bold"/>
                <a:sym typeface="Agrandir Wide Bold"/>
              </a:rPr>
              <a:t>LOS “FANS” DE CONTENIDO SEXUAL, ¿POR QUÉ ONLYFANS?</a:t>
            </a:r>
          </a:p>
        </p:txBody>
      </p:sp>
      <p:sp>
        <p:nvSpPr>
          <p:cNvPr id="25" name="TextBox 25"/>
          <p:cNvSpPr txBox="1"/>
          <p:nvPr/>
        </p:nvSpPr>
        <p:spPr>
          <a:xfrm>
            <a:off x="823413" y="2185557"/>
            <a:ext cx="15692622" cy="1406039"/>
          </a:xfrm>
          <a:prstGeom prst="rect">
            <a:avLst/>
          </a:prstGeom>
        </p:spPr>
        <p:txBody>
          <a:bodyPr lIns="0" tIns="0" rIns="0" bIns="0" rtlCol="0" anchor="t">
            <a:spAutoFit/>
          </a:bodyPr>
          <a:lstStyle/>
          <a:p>
            <a:pPr algn="ctr">
              <a:lnSpc>
                <a:spcPts val="2826"/>
              </a:lnSpc>
              <a:spcBef>
                <a:spcPct val="0"/>
              </a:spcBef>
            </a:pPr>
            <a:r>
              <a:rPr lang="en-US" sz="2019">
                <a:solidFill>
                  <a:srgbClr val="000000"/>
                </a:solidFill>
                <a:latin typeface="Canva Sans"/>
                <a:ea typeface="Canva Sans"/>
                <a:cs typeface="Canva Sans"/>
                <a:sym typeface="Canva Sans"/>
              </a:rPr>
              <a:t>Onlyfans es un dispositivo que incide extraordinariamente en esta socialización diferencial y en el afianzamiento de la masculinidad hegemónica que se afianza en correspondencia con el nuevo ideal de feminidad neoliberal, dando cuenta de la asimetría de poder entre hombres y mujeres (Connell y Messerschmidt, 2005). </a:t>
            </a:r>
          </a:p>
          <a:p>
            <a:pPr algn="ctr">
              <a:lnSpc>
                <a:spcPts val="2826"/>
              </a:lnSpc>
              <a:spcBef>
                <a:spcPct val="0"/>
              </a:spcBef>
            </a:pPr>
            <a:r>
              <a:rPr lang="en-US" sz="2019" b="1">
                <a:solidFill>
                  <a:srgbClr val="000000"/>
                </a:solidFill>
                <a:latin typeface="Canva Sans Bold"/>
                <a:ea typeface="Canva Sans Bold"/>
                <a:cs typeface="Canva Sans Bold"/>
                <a:sym typeface="Canva Sans Bold"/>
              </a:rPr>
              <a:t>Onlyfans como un espacio de socialización de los hombres en la prostitución y la pornografía </a:t>
            </a:r>
          </a:p>
        </p:txBody>
      </p:sp>
      <p:sp>
        <p:nvSpPr>
          <p:cNvPr id="26" name="Freeform 26"/>
          <p:cNvSpPr/>
          <p:nvPr/>
        </p:nvSpPr>
        <p:spPr>
          <a:xfrm>
            <a:off x="2728739" y="-1300178"/>
            <a:ext cx="12830521" cy="13222771"/>
          </a:xfrm>
          <a:custGeom>
            <a:avLst/>
            <a:gdLst/>
            <a:ahLst/>
            <a:cxnLst/>
            <a:rect l="l" t="t" r="r" b="b"/>
            <a:pathLst>
              <a:path w="12830521" h="13222771">
                <a:moveTo>
                  <a:pt x="0" y="0"/>
                </a:moveTo>
                <a:lnTo>
                  <a:pt x="12830522" y="0"/>
                </a:lnTo>
                <a:lnTo>
                  <a:pt x="12830522" y="13222770"/>
                </a:lnTo>
                <a:lnTo>
                  <a:pt x="0" y="13222770"/>
                </a:lnTo>
                <a:lnTo>
                  <a:pt x="0" y="0"/>
                </a:lnTo>
                <a:close/>
              </a:path>
            </a:pathLst>
          </a:custGeom>
          <a:blipFill>
            <a:blip r:embed="rId3">
              <a:alphaModFix amt="20999"/>
            </a:blip>
            <a:stretch>
              <a:fillRect l="-7361" r="-11782" b="-99"/>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sp>
        <p:nvSpPr>
          <p:cNvPr id="3" name="Freeform 3"/>
          <p:cNvSpPr/>
          <p:nvPr/>
        </p:nvSpPr>
        <p:spPr>
          <a:xfrm>
            <a:off x="2728739" y="-1300178"/>
            <a:ext cx="12830521" cy="13222771"/>
          </a:xfrm>
          <a:custGeom>
            <a:avLst/>
            <a:gdLst/>
            <a:ahLst/>
            <a:cxnLst/>
            <a:rect l="l" t="t" r="r" b="b"/>
            <a:pathLst>
              <a:path w="12830521" h="13222771">
                <a:moveTo>
                  <a:pt x="0" y="0"/>
                </a:moveTo>
                <a:lnTo>
                  <a:pt x="12830522" y="0"/>
                </a:lnTo>
                <a:lnTo>
                  <a:pt x="12830522" y="13222770"/>
                </a:lnTo>
                <a:lnTo>
                  <a:pt x="0" y="13222770"/>
                </a:lnTo>
                <a:lnTo>
                  <a:pt x="0" y="0"/>
                </a:lnTo>
                <a:close/>
              </a:path>
            </a:pathLst>
          </a:custGeom>
          <a:blipFill>
            <a:blip r:embed="rId4">
              <a:alphaModFix amt="32999"/>
            </a:blip>
            <a:stretch>
              <a:fillRect l="-7361" r="-11782" b="-99"/>
            </a:stretch>
          </a:blipFill>
        </p:spPr>
      </p:sp>
      <p:sp>
        <p:nvSpPr>
          <p:cNvPr id="4" name="TextBox 4"/>
          <p:cNvSpPr txBox="1"/>
          <p:nvPr/>
        </p:nvSpPr>
        <p:spPr>
          <a:xfrm>
            <a:off x="0" y="289242"/>
            <a:ext cx="18329547" cy="840740"/>
          </a:xfrm>
          <a:prstGeom prst="rect">
            <a:avLst/>
          </a:prstGeom>
        </p:spPr>
        <p:txBody>
          <a:bodyPr lIns="0" tIns="0" rIns="0" bIns="0" rtlCol="0" anchor="t">
            <a:spAutoFit/>
          </a:bodyPr>
          <a:lstStyle/>
          <a:p>
            <a:pPr algn="ctr">
              <a:lnSpc>
                <a:spcPts val="5005"/>
              </a:lnSpc>
            </a:pPr>
            <a:r>
              <a:rPr lang="en-US" sz="5500" b="1">
                <a:solidFill>
                  <a:srgbClr val="000000"/>
                </a:solidFill>
                <a:latin typeface="Agrandir Wide Bold"/>
                <a:ea typeface="Agrandir Wide Bold"/>
                <a:cs typeface="Agrandir Wide Bold"/>
                <a:sym typeface="Agrandir Wide Bold"/>
              </a:rPr>
              <a:t>NUESTRAS PROPUESTAS</a:t>
            </a:r>
          </a:p>
        </p:txBody>
      </p:sp>
      <p:sp>
        <p:nvSpPr>
          <p:cNvPr id="5" name="TextBox 5"/>
          <p:cNvSpPr txBox="1"/>
          <p:nvPr/>
        </p:nvSpPr>
        <p:spPr>
          <a:xfrm>
            <a:off x="471138" y="958533"/>
            <a:ext cx="17345724" cy="8908543"/>
          </a:xfrm>
          <a:prstGeom prst="rect">
            <a:avLst/>
          </a:prstGeom>
        </p:spPr>
        <p:txBody>
          <a:bodyPr lIns="0" tIns="0" rIns="0" bIns="0" rtlCol="0" anchor="t">
            <a:spAutoFit/>
          </a:bodyPr>
          <a:lstStyle/>
          <a:p>
            <a:pPr marL="452433" lvl="1" indent="-226216" algn="just">
              <a:lnSpc>
                <a:spcPts val="4799"/>
              </a:lnSpc>
              <a:buAutoNum type="arabicPeriod"/>
            </a:pPr>
            <a:r>
              <a:rPr lang="en-US" sz="2499" b="1">
                <a:solidFill>
                  <a:srgbClr val="000000"/>
                </a:solidFill>
                <a:latin typeface="Canva Sans Bold"/>
                <a:ea typeface="Canva Sans Bold"/>
                <a:cs typeface="Canva Sans Bold"/>
                <a:sym typeface="Canva Sans Bold"/>
              </a:rPr>
              <a:t>Voluntad política y respaldo institucional en pro de la abolición del sistema prostitucional, atendiendo a las nuevas formas de captación como el ámbito digital.</a:t>
            </a:r>
          </a:p>
          <a:p>
            <a:pPr marL="1268853" lvl="2" indent="-422951" algn="just">
              <a:lnSpc>
                <a:spcPts val="4799"/>
              </a:lnSpc>
              <a:buAutoNum type="arabicPeriod"/>
            </a:pPr>
            <a:r>
              <a:rPr lang="en-US" sz="2499" b="1">
                <a:solidFill>
                  <a:srgbClr val="000000"/>
                </a:solidFill>
                <a:latin typeface="Canva Sans Bold"/>
                <a:ea typeface="Canva Sans Bold"/>
                <a:cs typeface="Canva Sans Bold"/>
                <a:sym typeface="Canva Sans Bold"/>
              </a:rPr>
              <a:t>Financiación</a:t>
            </a:r>
          </a:p>
          <a:p>
            <a:pPr marL="1268853" lvl="2" indent="-422951" algn="just">
              <a:lnSpc>
                <a:spcPts val="4799"/>
              </a:lnSpc>
              <a:buAutoNum type="arabicPeriod"/>
            </a:pPr>
            <a:r>
              <a:rPr lang="en-US" sz="2499" b="1">
                <a:solidFill>
                  <a:srgbClr val="000000"/>
                </a:solidFill>
                <a:latin typeface="Canva Sans Bold"/>
                <a:ea typeface="Canva Sans Bold"/>
                <a:cs typeface="Canva Sans Bold"/>
                <a:sym typeface="Canva Sans Bold"/>
              </a:rPr>
              <a:t>Investigación</a:t>
            </a:r>
          </a:p>
          <a:p>
            <a:pPr marL="1268853" lvl="2" indent="-422951" algn="just">
              <a:lnSpc>
                <a:spcPts val="4799"/>
              </a:lnSpc>
              <a:buAutoNum type="arabicPeriod"/>
            </a:pPr>
            <a:r>
              <a:rPr lang="en-US" sz="2499" b="1">
                <a:solidFill>
                  <a:srgbClr val="000000"/>
                </a:solidFill>
                <a:latin typeface="Canva Sans Bold"/>
                <a:ea typeface="Canva Sans Bold"/>
                <a:cs typeface="Canva Sans Bold"/>
                <a:sym typeface="Canva Sans Bold"/>
              </a:rPr>
              <a:t>Legislación</a:t>
            </a:r>
          </a:p>
          <a:p>
            <a:pPr marL="1268853" lvl="2" indent="-422951" algn="just">
              <a:lnSpc>
                <a:spcPts val="4799"/>
              </a:lnSpc>
              <a:buAutoNum type="arabicPeriod"/>
            </a:pPr>
            <a:r>
              <a:rPr lang="en-US" sz="2499" b="1">
                <a:solidFill>
                  <a:srgbClr val="000000"/>
                </a:solidFill>
                <a:latin typeface="Canva Sans Bold"/>
                <a:ea typeface="Canva Sans Bold"/>
                <a:cs typeface="Canva Sans Bold"/>
                <a:sym typeface="Canva Sans Bold"/>
              </a:rPr>
              <a:t>Evaluación de políticas</a:t>
            </a:r>
          </a:p>
          <a:p>
            <a:pPr marL="452433" lvl="1" indent="-226216" algn="just">
              <a:lnSpc>
                <a:spcPts val="4799"/>
              </a:lnSpc>
              <a:buAutoNum type="arabicPeriod"/>
            </a:pPr>
            <a:r>
              <a:rPr lang="en-US" sz="2499" b="1">
                <a:solidFill>
                  <a:srgbClr val="000000"/>
                </a:solidFill>
                <a:latin typeface="Canva Sans Bold"/>
                <a:ea typeface="Canva Sans Bold"/>
                <a:cs typeface="Canva Sans Bold"/>
                <a:sym typeface="Canva Sans Bold"/>
              </a:rPr>
              <a:t>Incorporación de la intervención en Violencias Sexuales Digitales en los centros de crisis.</a:t>
            </a:r>
          </a:p>
          <a:p>
            <a:pPr marL="452433" lvl="1" indent="-226216" algn="just">
              <a:lnSpc>
                <a:spcPts val="4799"/>
              </a:lnSpc>
              <a:buAutoNum type="arabicPeriod"/>
            </a:pPr>
            <a:r>
              <a:rPr lang="en-US" sz="2499" b="1">
                <a:solidFill>
                  <a:srgbClr val="000000"/>
                </a:solidFill>
                <a:latin typeface="Canva Sans Bold"/>
                <a:ea typeface="Canva Sans Bold"/>
                <a:cs typeface="Canva Sans Bold"/>
                <a:sym typeface="Canva Sans Bold"/>
              </a:rPr>
              <a:t>Implementación de la coeducación y la educación afectivo-sexual en las aulas .</a:t>
            </a:r>
          </a:p>
          <a:p>
            <a:pPr marL="452433" lvl="1" indent="-226216" algn="just">
              <a:lnSpc>
                <a:spcPts val="4799"/>
              </a:lnSpc>
              <a:buAutoNum type="arabicPeriod"/>
            </a:pPr>
            <a:r>
              <a:rPr lang="en-US" sz="2499" b="1">
                <a:solidFill>
                  <a:srgbClr val="000000"/>
                </a:solidFill>
                <a:latin typeface="Canva Sans Bold"/>
                <a:ea typeface="Canva Sans Bold"/>
                <a:cs typeface="Canva Sans Bold"/>
                <a:sym typeface="Canva Sans Bold"/>
              </a:rPr>
              <a:t>Sensibilización y concienciación.</a:t>
            </a:r>
          </a:p>
          <a:p>
            <a:pPr marL="452433" lvl="1" indent="-226216" algn="just">
              <a:lnSpc>
                <a:spcPts val="4799"/>
              </a:lnSpc>
              <a:buAutoNum type="arabicPeriod"/>
            </a:pPr>
            <a:r>
              <a:rPr lang="en-US" sz="2499" b="1">
                <a:solidFill>
                  <a:srgbClr val="000000"/>
                </a:solidFill>
                <a:latin typeface="Canva Sans Bold"/>
                <a:ea typeface="Canva Sans Bold"/>
                <a:cs typeface="Canva Sans Bold"/>
                <a:sym typeface="Canva Sans Bold"/>
              </a:rPr>
              <a:t>Implementación y desarrollo de las medidas de la LO 11/2022, de 06 de septiembre, de Garantía Integral de la Libertad Sexual </a:t>
            </a:r>
          </a:p>
          <a:p>
            <a:pPr marL="452433" lvl="1" indent="-226216" algn="just">
              <a:lnSpc>
                <a:spcPts val="4799"/>
              </a:lnSpc>
              <a:buAutoNum type="arabicPeriod"/>
            </a:pPr>
            <a:r>
              <a:rPr lang="en-US" sz="2499" b="1">
                <a:solidFill>
                  <a:srgbClr val="000000"/>
                </a:solidFill>
                <a:latin typeface="Canva Sans Bold"/>
                <a:ea typeface="Canva Sans Bold"/>
                <a:cs typeface="Canva Sans Bold"/>
                <a:sym typeface="Canva Sans Bold"/>
              </a:rPr>
              <a:t>Implementación y evaluación de la Estrategia Estatal para combatir las Violencias Machistas (2022-2025)</a:t>
            </a:r>
          </a:p>
          <a:p>
            <a:pPr marL="452433" lvl="1" indent="-226216" algn="just">
              <a:lnSpc>
                <a:spcPts val="4799"/>
              </a:lnSpc>
              <a:buAutoNum type="arabicPeriod"/>
            </a:pPr>
            <a:r>
              <a:rPr lang="en-US" sz="2499" b="1">
                <a:solidFill>
                  <a:srgbClr val="000000"/>
                </a:solidFill>
                <a:latin typeface="Canva Sans Bold"/>
                <a:ea typeface="Canva Sans Bold"/>
                <a:cs typeface="Canva Sans Bold"/>
                <a:sym typeface="Canva Sans Bold"/>
              </a:rPr>
              <a:t>Implementación y desarrollo de las medidas de la LOPIVI</a:t>
            </a:r>
          </a:p>
          <a:p>
            <a:pPr marL="452433" lvl="1" indent="-226216" algn="just">
              <a:lnSpc>
                <a:spcPts val="4799"/>
              </a:lnSpc>
              <a:buAutoNum type="arabicPeriod"/>
            </a:pPr>
            <a:r>
              <a:rPr lang="en-US" sz="2499" b="1">
                <a:solidFill>
                  <a:srgbClr val="000000"/>
                </a:solidFill>
                <a:latin typeface="Canva Sans Bold"/>
                <a:ea typeface="Canva Sans Bold"/>
                <a:cs typeface="Canva Sans Bold"/>
                <a:sym typeface="Canva Sans Bold"/>
              </a:rPr>
              <a:t>Implementación del Plan Camino</a:t>
            </a:r>
          </a:p>
          <a:p>
            <a:pPr algn="just">
              <a:lnSpc>
                <a:spcPts val="1727"/>
              </a:lnSpc>
            </a:pPr>
            <a:endParaRPr lang="en-US" sz="2499" b="1">
              <a:solidFill>
                <a:srgbClr val="000000"/>
              </a:solidFill>
              <a:latin typeface="Canva Sans Bold"/>
              <a:ea typeface="Canva Sans Bold"/>
              <a:cs typeface="Canva Sans Bold"/>
              <a:sym typeface="Canva Sans Bold"/>
            </a:endParaRPr>
          </a:p>
          <a:p>
            <a:pPr marL="289560" lvl="1" indent="-144780" algn="ctr">
              <a:lnSpc>
                <a:spcPts val="1727"/>
              </a:lnSpc>
            </a:pPr>
            <a:endParaRPr lang="en-US" sz="2499" b="1">
              <a:solidFill>
                <a:srgbClr val="000000"/>
              </a:solidFill>
              <a:latin typeface="Canva Sans Bold"/>
              <a:ea typeface="Canva Sans Bold"/>
              <a:cs typeface="Canva Sans Bold"/>
              <a:sym typeface="Canva Sans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rot="-264484">
            <a:off x="3367973" y="738347"/>
            <a:ext cx="11478986" cy="8810306"/>
            <a:chOff x="0" y="0"/>
            <a:chExt cx="15305314" cy="11747075"/>
          </a:xfrm>
        </p:grpSpPr>
        <p:grpSp>
          <p:nvGrpSpPr>
            <p:cNvPr id="4" name="Group 4"/>
            <p:cNvGrpSpPr/>
            <p:nvPr/>
          </p:nvGrpSpPr>
          <p:grpSpPr>
            <a:xfrm rot="-114623">
              <a:off x="1710129" y="1787734"/>
              <a:ext cx="11628305" cy="8125038"/>
              <a:chOff x="0" y="0"/>
              <a:chExt cx="2271030" cy="1586836"/>
            </a:xfrm>
          </p:grpSpPr>
          <p:sp>
            <p:nvSpPr>
              <p:cNvPr id="5" name="Freeform 5"/>
              <p:cNvSpPr/>
              <p:nvPr/>
            </p:nvSpPr>
            <p:spPr>
              <a:xfrm>
                <a:off x="0" y="0"/>
                <a:ext cx="2271030" cy="1586836"/>
              </a:xfrm>
              <a:custGeom>
                <a:avLst/>
                <a:gdLst/>
                <a:ahLst/>
                <a:cxnLst/>
                <a:rect l="l" t="t" r="r" b="b"/>
                <a:pathLst>
                  <a:path w="2271030" h="1586836">
                    <a:moveTo>
                      <a:pt x="0" y="0"/>
                    </a:moveTo>
                    <a:lnTo>
                      <a:pt x="2271030" y="0"/>
                    </a:lnTo>
                    <a:lnTo>
                      <a:pt x="2271030" y="1586836"/>
                    </a:lnTo>
                    <a:lnTo>
                      <a:pt x="0" y="1586836"/>
                    </a:lnTo>
                    <a:close/>
                  </a:path>
                </a:pathLst>
              </a:custGeom>
              <a:solidFill>
                <a:srgbClr val="FFFFFF"/>
              </a:solidFill>
            </p:spPr>
          </p:sp>
          <p:sp>
            <p:nvSpPr>
              <p:cNvPr id="6" name="TextBox 6"/>
              <p:cNvSpPr txBox="1"/>
              <p:nvPr/>
            </p:nvSpPr>
            <p:spPr>
              <a:xfrm>
                <a:off x="0" y="19050"/>
                <a:ext cx="2271030" cy="1567786"/>
              </a:xfrm>
              <a:prstGeom prst="rect">
                <a:avLst/>
              </a:prstGeom>
            </p:spPr>
            <p:txBody>
              <a:bodyPr lIns="50800" tIns="50800" rIns="50800" bIns="50800" rtlCol="0" anchor="ctr"/>
              <a:lstStyle/>
              <a:p>
                <a:pPr algn="ctr">
                  <a:lnSpc>
                    <a:spcPts val="1222"/>
                  </a:lnSpc>
                </a:pPr>
                <a:endParaRPr/>
              </a:p>
            </p:txBody>
          </p:sp>
        </p:grpSp>
        <p:sp>
          <p:nvSpPr>
            <p:cNvPr id="7" name="Freeform 7"/>
            <p:cNvSpPr/>
            <p:nvPr/>
          </p:nvSpPr>
          <p:spPr>
            <a:xfrm rot="10677854">
              <a:off x="194654" y="261390"/>
              <a:ext cx="14916005" cy="11224294"/>
            </a:xfrm>
            <a:custGeom>
              <a:avLst/>
              <a:gdLst/>
              <a:ahLst/>
              <a:cxnLst/>
              <a:rect l="l" t="t" r="r" b="b"/>
              <a:pathLst>
                <a:path w="14916005" h="11224294">
                  <a:moveTo>
                    <a:pt x="0" y="0"/>
                  </a:moveTo>
                  <a:lnTo>
                    <a:pt x="14916006" y="0"/>
                  </a:lnTo>
                  <a:lnTo>
                    <a:pt x="14916006" y="11224294"/>
                  </a:lnTo>
                  <a:lnTo>
                    <a:pt x="0" y="112242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8" name="Freeform 8"/>
          <p:cNvSpPr/>
          <p:nvPr/>
        </p:nvSpPr>
        <p:spPr>
          <a:xfrm rot="-3366151">
            <a:off x="2554154" y="4899128"/>
            <a:ext cx="1983131" cy="1703014"/>
          </a:xfrm>
          <a:custGeom>
            <a:avLst/>
            <a:gdLst/>
            <a:ahLst/>
            <a:cxnLst/>
            <a:rect l="l" t="t" r="r" b="b"/>
            <a:pathLst>
              <a:path w="1983131" h="1703014">
                <a:moveTo>
                  <a:pt x="0" y="0"/>
                </a:moveTo>
                <a:lnTo>
                  <a:pt x="1983131" y="0"/>
                </a:lnTo>
                <a:lnTo>
                  <a:pt x="1983131" y="1703014"/>
                </a:lnTo>
                <a:lnTo>
                  <a:pt x="0" y="1703014"/>
                </a:lnTo>
                <a:lnTo>
                  <a:pt x="0" y="0"/>
                </a:lnTo>
                <a:close/>
              </a:path>
            </a:pathLst>
          </a:custGeom>
          <a:blipFill>
            <a:blip r:embed="rId5"/>
            <a:stretch>
              <a:fillRect/>
            </a:stretch>
          </a:blipFill>
        </p:spPr>
      </p:sp>
      <p:sp>
        <p:nvSpPr>
          <p:cNvPr id="9" name="TextBox 9"/>
          <p:cNvSpPr txBox="1"/>
          <p:nvPr/>
        </p:nvSpPr>
        <p:spPr>
          <a:xfrm rot="-390753">
            <a:off x="4517388" y="2848993"/>
            <a:ext cx="8815336" cy="4335965"/>
          </a:xfrm>
          <a:prstGeom prst="rect">
            <a:avLst/>
          </a:prstGeom>
        </p:spPr>
        <p:txBody>
          <a:bodyPr lIns="0" tIns="0" rIns="0" bIns="0" rtlCol="0" anchor="t">
            <a:spAutoFit/>
          </a:bodyPr>
          <a:lstStyle/>
          <a:p>
            <a:pPr algn="ctr">
              <a:lnSpc>
                <a:spcPts val="15856"/>
              </a:lnSpc>
            </a:pPr>
            <a:r>
              <a:rPr lang="en-US" sz="14414" spc="-634">
                <a:solidFill>
                  <a:srgbClr val="000000"/>
                </a:solidFill>
                <a:latin typeface="ดองเต่า"/>
                <a:ea typeface="ดองเต่า"/>
                <a:cs typeface="ดองเต่า"/>
                <a:sym typeface="ดองเต่า"/>
              </a:rPr>
              <a:t>¡Muchas</a:t>
            </a:r>
          </a:p>
          <a:p>
            <a:pPr marL="0" lvl="0" indent="0" algn="ctr">
              <a:lnSpc>
                <a:spcPts val="15856"/>
              </a:lnSpc>
            </a:pPr>
            <a:r>
              <a:rPr lang="en-US" sz="14414" spc="-634">
                <a:solidFill>
                  <a:srgbClr val="000000"/>
                </a:solidFill>
                <a:latin typeface="ดองเต่า"/>
                <a:ea typeface="ดองเต่า"/>
                <a:cs typeface="ดองเต่า"/>
                <a:sym typeface="ดองเต่า"/>
              </a:rPr>
              <a:t>Gracias!</a:t>
            </a:r>
          </a:p>
        </p:txBody>
      </p:sp>
      <p:sp>
        <p:nvSpPr>
          <p:cNvPr id="10" name="Freeform 10"/>
          <p:cNvSpPr/>
          <p:nvPr/>
        </p:nvSpPr>
        <p:spPr>
          <a:xfrm rot="7114495">
            <a:off x="13435230" y="3621060"/>
            <a:ext cx="1983131" cy="1703014"/>
          </a:xfrm>
          <a:custGeom>
            <a:avLst/>
            <a:gdLst/>
            <a:ahLst/>
            <a:cxnLst/>
            <a:rect l="l" t="t" r="r" b="b"/>
            <a:pathLst>
              <a:path w="1983131" h="1703014">
                <a:moveTo>
                  <a:pt x="0" y="0"/>
                </a:moveTo>
                <a:lnTo>
                  <a:pt x="1983132" y="0"/>
                </a:lnTo>
                <a:lnTo>
                  <a:pt x="1983132" y="1703014"/>
                </a:lnTo>
                <a:lnTo>
                  <a:pt x="0" y="1703014"/>
                </a:lnTo>
                <a:lnTo>
                  <a:pt x="0" y="0"/>
                </a:lnTo>
                <a:close/>
              </a:path>
            </a:pathLst>
          </a:custGeom>
          <a:blipFill>
            <a:blip r:embed="rId5"/>
            <a:stretch>
              <a:fillRect/>
            </a:stretch>
          </a:blipFill>
        </p:spPr>
      </p:sp>
      <p:sp>
        <p:nvSpPr>
          <p:cNvPr id="11" name="Freeform 11" descr="Icono  Descripción generada automáticamente"/>
          <p:cNvSpPr/>
          <p:nvPr/>
        </p:nvSpPr>
        <p:spPr>
          <a:xfrm>
            <a:off x="0" y="5750635"/>
            <a:ext cx="3317121" cy="4544005"/>
          </a:xfrm>
          <a:custGeom>
            <a:avLst/>
            <a:gdLst/>
            <a:ahLst/>
            <a:cxnLst/>
            <a:rect l="l" t="t" r="r" b="b"/>
            <a:pathLst>
              <a:path w="3317121" h="4544005">
                <a:moveTo>
                  <a:pt x="0" y="0"/>
                </a:moveTo>
                <a:lnTo>
                  <a:pt x="3317121" y="0"/>
                </a:lnTo>
                <a:lnTo>
                  <a:pt x="3317121" y="4544004"/>
                </a:lnTo>
                <a:lnTo>
                  <a:pt x="0" y="4544004"/>
                </a:lnTo>
                <a:lnTo>
                  <a:pt x="0" y="0"/>
                </a:lnTo>
                <a:close/>
              </a:path>
            </a:pathLst>
          </a:custGeom>
          <a:blipFill>
            <a:blip r:embed="rId6"/>
            <a:stretch>
              <a:fillRect b="-114"/>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4507191" y="429125"/>
            <a:ext cx="9751772" cy="9428750"/>
          </a:xfrm>
          <a:custGeom>
            <a:avLst/>
            <a:gdLst/>
            <a:ahLst/>
            <a:cxnLst/>
            <a:rect l="l" t="t" r="r" b="b"/>
            <a:pathLst>
              <a:path w="9751772" h="9428750">
                <a:moveTo>
                  <a:pt x="0" y="0"/>
                </a:moveTo>
                <a:lnTo>
                  <a:pt x="9751772" y="0"/>
                </a:lnTo>
                <a:lnTo>
                  <a:pt x="9751772" y="9428750"/>
                </a:lnTo>
                <a:lnTo>
                  <a:pt x="0" y="9428750"/>
                </a:lnTo>
                <a:lnTo>
                  <a:pt x="0" y="0"/>
                </a:lnTo>
                <a:close/>
              </a:path>
            </a:pathLst>
          </a:custGeom>
          <a:blipFill>
            <a:blip r:embed="rId3">
              <a:alphaModFix amt="20999"/>
            </a:blip>
            <a:stretch>
              <a:fillRect t="-15282" b="-8660"/>
            </a:stretch>
          </a:blipFill>
        </p:spPr>
      </p:sp>
      <p:sp>
        <p:nvSpPr>
          <p:cNvPr id="4" name="TextBox 4"/>
          <p:cNvSpPr txBox="1"/>
          <p:nvPr/>
        </p:nvSpPr>
        <p:spPr>
          <a:xfrm>
            <a:off x="1175995" y="333375"/>
            <a:ext cx="13854790" cy="1276396"/>
          </a:xfrm>
          <a:prstGeom prst="rect">
            <a:avLst/>
          </a:prstGeom>
        </p:spPr>
        <p:txBody>
          <a:bodyPr lIns="0" tIns="0" rIns="0" bIns="0" rtlCol="0" anchor="t">
            <a:spAutoFit/>
          </a:bodyPr>
          <a:lstStyle/>
          <a:p>
            <a:pPr algn="l">
              <a:lnSpc>
                <a:spcPts val="8922"/>
              </a:lnSpc>
            </a:pPr>
            <a:r>
              <a:rPr lang="en-US" sz="6373" b="1">
                <a:solidFill>
                  <a:srgbClr val="210026"/>
                </a:solidFill>
                <a:latin typeface="Agrandir Wide Medium"/>
                <a:ea typeface="Agrandir Wide Medium"/>
                <a:cs typeface="Agrandir Wide Medium"/>
                <a:sym typeface="Agrandir Wide Medium"/>
              </a:rPr>
              <a:t>TÉCNICAS DE ANÁLISIS:</a:t>
            </a:r>
          </a:p>
        </p:txBody>
      </p:sp>
      <p:grpSp>
        <p:nvGrpSpPr>
          <p:cNvPr id="5" name="Group 5"/>
          <p:cNvGrpSpPr/>
          <p:nvPr/>
        </p:nvGrpSpPr>
        <p:grpSpPr>
          <a:xfrm>
            <a:off x="2572379" y="4062704"/>
            <a:ext cx="13159958" cy="5783379"/>
            <a:chOff x="0" y="0"/>
            <a:chExt cx="17546611" cy="7711172"/>
          </a:xfrm>
        </p:grpSpPr>
        <p:grpSp>
          <p:nvGrpSpPr>
            <p:cNvPr id="6" name="Group 6"/>
            <p:cNvGrpSpPr/>
            <p:nvPr/>
          </p:nvGrpSpPr>
          <p:grpSpPr>
            <a:xfrm>
              <a:off x="0" y="722873"/>
              <a:ext cx="5600403" cy="6988299"/>
              <a:chOff x="0" y="0"/>
              <a:chExt cx="860463" cy="1073704"/>
            </a:xfrm>
          </p:grpSpPr>
          <p:sp>
            <p:nvSpPr>
              <p:cNvPr id="7" name="Freeform 7"/>
              <p:cNvSpPr/>
              <p:nvPr/>
            </p:nvSpPr>
            <p:spPr>
              <a:xfrm>
                <a:off x="0" y="0"/>
                <a:ext cx="860463" cy="1073704"/>
              </a:xfrm>
              <a:custGeom>
                <a:avLst/>
                <a:gdLst/>
                <a:ahLst/>
                <a:cxnLst/>
                <a:rect l="l" t="t" r="r" b="b"/>
                <a:pathLst>
                  <a:path w="860463" h="1073704">
                    <a:moveTo>
                      <a:pt x="142817" y="0"/>
                    </a:moveTo>
                    <a:lnTo>
                      <a:pt x="717646" y="0"/>
                    </a:lnTo>
                    <a:cubicBezTo>
                      <a:pt x="755524" y="0"/>
                      <a:pt x="791850" y="15047"/>
                      <a:pt x="818633" y="41830"/>
                    </a:cubicBezTo>
                    <a:cubicBezTo>
                      <a:pt x="845417" y="68614"/>
                      <a:pt x="860463" y="104940"/>
                      <a:pt x="860463" y="142817"/>
                    </a:cubicBezTo>
                    <a:lnTo>
                      <a:pt x="860463" y="930887"/>
                    </a:lnTo>
                    <a:cubicBezTo>
                      <a:pt x="860463" y="968764"/>
                      <a:pt x="845417" y="1005090"/>
                      <a:pt x="818633" y="1031874"/>
                    </a:cubicBezTo>
                    <a:cubicBezTo>
                      <a:pt x="791850" y="1058657"/>
                      <a:pt x="755524" y="1073704"/>
                      <a:pt x="717646" y="1073704"/>
                    </a:cubicBezTo>
                    <a:lnTo>
                      <a:pt x="142817" y="1073704"/>
                    </a:lnTo>
                    <a:cubicBezTo>
                      <a:pt x="104940" y="1073704"/>
                      <a:pt x="68614" y="1058657"/>
                      <a:pt x="41830" y="1031874"/>
                    </a:cubicBezTo>
                    <a:cubicBezTo>
                      <a:pt x="15047" y="1005090"/>
                      <a:pt x="0" y="968764"/>
                      <a:pt x="0" y="930887"/>
                    </a:cubicBezTo>
                    <a:lnTo>
                      <a:pt x="0" y="142817"/>
                    </a:lnTo>
                    <a:cubicBezTo>
                      <a:pt x="0" y="104940"/>
                      <a:pt x="15047" y="68614"/>
                      <a:pt x="41830" y="41830"/>
                    </a:cubicBezTo>
                    <a:cubicBezTo>
                      <a:pt x="68614" y="15047"/>
                      <a:pt x="104940" y="0"/>
                      <a:pt x="142817" y="0"/>
                    </a:cubicBezTo>
                    <a:close/>
                  </a:path>
                </a:pathLst>
              </a:custGeom>
              <a:solidFill>
                <a:srgbClr val="FFFFFF"/>
              </a:solidFill>
              <a:ln cap="rnd">
                <a:noFill/>
                <a:prstDash val="solid"/>
                <a:round/>
              </a:ln>
            </p:spPr>
          </p:sp>
          <p:sp>
            <p:nvSpPr>
              <p:cNvPr id="8" name="TextBox 8"/>
              <p:cNvSpPr txBox="1"/>
              <p:nvPr/>
            </p:nvSpPr>
            <p:spPr>
              <a:xfrm>
                <a:off x="0" y="-28575"/>
                <a:ext cx="860463" cy="1102279"/>
              </a:xfrm>
              <a:prstGeom prst="rect">
                <a:avLst/>
              </a:prstGeom>
            </p:spPr>
            <p:txBody>
              <a:bodyPr lIns="71438" tIns="71438" rIns="71438" bIns="71438" rtlCol="0" anchor="ctr"/>
              <a:lstStyle/>
              <a:p>
                <a:pPr algn="ctr">
                  <a:lnSpc>
                    <a:spcPts val="2266"/>
                  </a:lnSpc>
                </a:pPr>
                <a:endParaRPr/>
              </a:p>
            </p:txBody>
          </p:sp>
        </p:grpSp>
        <p:grpSp>
          <p:nvGrpSpPr>
            <p:cNvPr id="9" name="Group 9"/>
            <p:cNvGrpSpPr/>
            <p:nvPr/>
          </p:nvGrpSpPr>
          <p:grpSpPr>
            <a:xfrm>
              <a:off x="5973104" y="722873"/>
              <a:ext cx="5600403" cy="6988299"/>
              <a:chOff x="0" y="0"/>
              <a:chExt cx="860463" cy="1073704"/>
            </a:xfrm>
          </p:grpSpPr>
          <p:sp>
            <p:nvSpPr>
              <p:cNvPr id="10" name="Freeform 10"/>
              <p:cNvSpPr/>
              <p:nvPr/>
            </p:nvSpPr>
            <p:spPr>
              <a:xfrm>
                <a:off x="0" y="0"/>
                <a:ext cx="860463" cy="1073704"/>
              </a:xfrm>
              <a:custGeom>
                <a:avLst/>
                <a:gdLst/>
                <a:ahLst/>
                <a:cxnLst/>
                <a:rect l="l" t="t" r="r" b="b"/>
                <a:pathLst>
                  <a:path w="860463" h="1073704">
                    <a:moveTo>
                      <a:pt x="142817" y="0"/>
                    </a:moveTo>
                    <a:lnTo>
                      <a:pt x="717646" y="0"/>
                    </a:lnTo>
                    <a:cubicBezTo>
                      <a:pt x="755524" y="0"/>
                      <a:pt x="791850" y="15047"/>
                      <a:pt x="818633" y="41830"/>
                    </a:cubicBezTo>
                    <a:cubicBezTo>
                      <a:pt x="845417" y="68614"/>
                      <a:pt x="860463" y="104940"/>
                      <a:pt x="860463" y="142817"/>
                    </a:cubicBezTo>
                    <a:lnTo>
                      <a:pt x="860463" y="930887"/>
                    </a:lnTo>
                    <a:cubicBezTo>
                      <a:pt x="860463" y="968764"/>
                      <a:pt x="845417" y="1005090"/>
                      <a:pt x="818633" y="1031874"/>
                    </a:cubicBezTo>
                    <a:cubicBezTo>
                      <a:pt x="791850" y="1058657"/>
                      <a:pt x="755524" y="1073704"/>
                      <a:pt x="717646" y="1073704"/>
                    </a:cubicBezTo>
                    <a:lnTo>
                      <a:pt x="142817" y="1073704"/>
                    </a:lnTo>
                    <a:cubicBezTo>
                      <a:pt x="104940" y="1073704"/>
                      <a:pt x="68614" y="1058657"/>
                      <a:pt x="41830" y="1031874"/>
                    </a:cubicBezTo>
                    <a:cubicBezTo>
                      <a:pt x="15047" y="1005090"/>
                      <a:pt x="0" y="968764"/>
                      <a:pt x="0" y="930887"/>
                    </a:cubicBezTo>
                    <a:lnTo>
                      <a:pt x="0" y="142817"/>
                    </a:lnTo>
                    <a:cubicBezTo>
                      <a:pt x="0" y="104940"/>
                      <a:pt x="15047" y="68614"/>
                      <a:pt x="41830" y="41830"/>
                    </a:cubicBezTo>
                    <a:cubicBezTo>
                      <a:pt x="68614" y="15047"/>
                      <a:pt x="104940" y="0"/>
                      <a:pt x="142817" y="0"/>
                    </a:cubicBezTo>
                    <a:close/>
                  </a:path>
                </a:pathLst>
              </a:custGeom>
              <a:solidFill>
                <a:srgbClr val="FFFFFF"/>
              </a:solidFill>
              <a:ln cap="rnd">
                <a:noFill/>
                <a:prstDash val="solid"/>
                <a:round/>
              </a:ln>
            </p:spPr>
          </p:sp>
          <p:sp>
            <p:nvSpPr>
              <p:cNvPr id="11" name="TextBox 11"/>
              <p:cNvSpPr txBox="1"/>
              <p:nvPr/>
            </p:nvSpPr>
            <p:spPr>
              <a:xfrm>
                <a:off x="0" y="-28575"/>
                <a:ext cx="860463" cy="1102279"/>
              </a:xfrm>
              <a:prstGeom prst="rect">
                <a:avLst/>
              </a:prstGeom>
            </p:spPr>
            <p:txBody>
              <a:bodyPr lIns="71438" tIns="71438" rIns="71438" bIns="71438" rtlCol="0" anchor="ctr"/>
              <a:lstStyle/>
              <a:p>
                <a:pPr algn="ctr">
                  <a:lnSpc>
                    <a:spcPts val="2266"/>
                  </a:lnSpc>
                </a:pPr>
                <a:endParaRPr/>
              </a:p>
            </p:txBody>
          </p:sp>
        </p:grpSp>
        <p:grpSp>
          <p:nvGrpSpPr>
            <p:cNvPr id="12" name="Group 12"/>
            <p:cNvGrpSpPr/>
            <p:nvPr/>
          </p:nvGrpSpPr>
          <p:grpSpPr>
            <a:xfrm>
              <a:off x="11946208" y="722873"/>
              <a:ext cx="5600403" cy="6988299"/>
              <a:chOff x="0" y="0"/>
              <a:chExt cx="860463" cy="1073704"/>
            </a:xfrm>
          </p:grpSpPr>
          <p:sp>
            <p:nvSpPr>
              <p:cNvPr id="13" name="Freeform 13"/>
              <p:cNvSpPr/>
              <p:nvPr/>
            </p:nvSpPr>
            <p:spPr>
              <a:xfrm>
                <a:off x="0" y="0"/>
                <a:ext cx="860463" cy="1073704"/>
              </a:xfrm>
              <a:custGeom>
                <a:avLst/>
                <a:gdLst/>
                <a:ahLst/>
                <a:cxnLst/>
                <a:rect l="l" t="t" r="r" b="b"/>
                <a:pathLst>
                  <a:path w="860463" h="1073704">
                    <a:moveTo>
                      <a:pt x="142817" y="0"/>
                    </a:moveTo>
                    <a:lnTo>
                      <a:pt x="717646" y="0"/>
                    </a:lnTo>
                    <a:cubicBezTo>
                      <a:pt x="755524" y="0"/>
                      <a:pt x="791850" y="15047"/>
                      <a:pt x="818633" y="41830"/>
                    </a:cubicBezTo>
                    <a:cubicBezTo>
                      <a:pt x="845417" y="68614"/>
                      <a:pt x="860463" y="104940"/>
                      <a:pt x="860463" y="142817"/>
                    </a:cubicBezTo>
                    <a:lnTo>
                      <a:pt x="860463" y="930887"/>
                    </a:lnTo>
                    <a:cubicBezTo>
                      <a:pt x="860463" y="968764"/>
                      <a:pt x="845417" y="1005090"/>
                      <a:pt x="818633" y="1031874"/>
                    </a:cubicBezTo>
                    <a:cubicBezTo>
                      <a:pt x="791850" y="1058657"/>
                      <a:pt x="755524" y="1073704"/>
                      <a:pt x="717646" y="1073704"/>
                    </a:cubicBezTo>
                    <a:lnTo>
                      <a:pt x="142817" y="1073704"/>
                    </a:lnTo>
                    <a:cubicBezTo>
                      <a:pt x="104940" y="1073704"/>
                      <a:pt x="68614" y="1058657"/>
                      <a:pt x="41830" y="1031874"/>
                    </a:cubicBezTo>
                    <a:cubicBezTo>
                      <a:pt x="15047" y="1005090"/>
                      <a:pt x="0" y="968764"/>
                      <a:pt x="0" y="930887"/>
                    </a:cubicBezTo>
                    <a:lnTo>
                      <a:pt x="0" y="142817"/>
                    </a:lnTo>
                    <a:cubicBezTo>
                      <a:pt x="0" y="104940"/>
                      <a:pt x="15047" y="68614"/>
                      <a:pt x="41830" y="41830"/>
                    </a:cubicBezTo>
                    <a:cubicBezTo>
                      <a:pt x="68614" y="15047"/>
                      <a:pt x="104940" y="0"/>
                      <a:pt x="142817" y="0"/>
                    </a:cubicBezTo>
                    <a:close/>
                  </a:path>
                </a:pathLst>
              </a:custGeom>
              <a:solidFill>
                <a:srgbClr val="FFFFFF"/>
              </a:solidFill>
              <a:ln cap="rnd">
                <a:noFill/>
                <a:prstDash val="solid"/>
                <a:round/>
              </a:ln>
            </p:spPr>
          </p:sp>
          <p:sp>
            <p:nvSpPr>
              <p:cNvPr id="14" name="TextBox 14"/>
              <p:cNvSpPr txBox="1"/>
              <p:nvPr/>
            </p:nvSpPr>
            <p:spPr>
              <a:xfrm>
                <a:off x="0" y="-28575"/>
                <a:ext cx="860463" cy="1102279"/>
              </a:xfrm>
              <a:prstGeom prst="rect">
                <a:avLst/>
              </a:prstGeom>
            </p:spPr>
            <p:txBody>
              <a:bodyPr lIns="71438" tIns="71438" rIns="71438" bIns="71438" rtlCol="0" anchor="ctr"/>
              <a:lstStyle/>
              <a:p>
                <a:pPr algn="ctr">
                  <a:lnSpc>
                    <a:spcPts val="2266"/>
                  </a:lnSpc>
                </a:pPr>
                <a:endParaRPr/>
              </a:p>
            </p:txBody>
          </p:sp>
        </p:grpSp>
        <p:grpSp>
          <p:nvGrpSpPr>
            <p:cNvPr id="15" name="Group 15"/>
            <p:cNvGrpSpPr/>
            <p:nvPr/>
          </p:nvGrpSpPr>
          <p:grpSpPr>
            <a:xfrm>
              <a:off x="2077329" y="0"/>
              <a:ext cx="1445746" cy="144574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0026"/>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266"/>
                  </a:lnSpc>
                </a:pPr>
                <a:endParaRPr/>
              </a:p>
            </p:txBody>
          </p:sp>
        </p:grpSp>
        <p:grpSp>
          <p:nvGrpSpPr>
            <p:cNvPr id="18" name="Group 18"/>
            <p:cNvGrpSpPr/>
            <p:nvPr/>
          </p:nvGrpSpPr>
          <p:grpSpPr>
            <a:xfrm>
              <a:off x="8050433" y="0"/>
              <a:ext cx="1445746" cy="144574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0026"/>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266"/>
                  </a:lnSpc>
                </a:pPr>
                <a:endParaRPr/>
              </a:p>
            </p:txBody>
          </p:sp>
        </p:grpSp>
        <p:sp>
          <p:nvSpPr>
            <p:cNvPr id="21" name="TextBox 21"/>
            <p:cNvSpPr txBox="1"/>
            <p:nvPr/>
          </p:nvSpPr>
          <p:spPr>
            <a:xfrm>
              <a:off x="2385925" y="209201"/>
              <a:ext cx="800437" cy="965060"/>
            </a:xfrm>
            <a:prstGeom prst="rect">
              <a:avLst/>
            </a:prstGeom>
          </p:spPr>
          <p:txBody>
            <a:bodyPr lIns="0" tIns="0" rIns="0" bIns="0" rtlCol="0" anchor="t">
              <a:spAutoFit/>
            </a:bodyPr>
            <a:lstStyle/>
            <a:p>
              <a:pPr algn="ctr">
                <a:lnSpc>
                  <a:spcPts val="4917"/>
                </a:lnSpc>
              </a:pPr>
              <a:r>
                <a:rPr lang="en-US" sz="4202" b="1">
                  <a:solidFill>
                    <a:srgbClr val="FFFFFF"/>
                  </a:solidFill>
                  <a:latin typeface="Agrandir Bold"/>
                  <a:ea typeface="Agrandir Bold"/>
                  <a:cs typeface="Agrandir Bold"/>
                  <a:sym typeface="Agrandir Bold"/>
                </a:rPr>
                <a:t>1</a:t>
              </a:r>
            </a:p>
          </p:txBody>
        </p:sp>
        <p:sp>
          <p:nvSpPr>
            <p:cNvPr id="22" name="TextBox 22"/>
            <p:cNvSpPr txBox="1"/>
            <p:nvPr/>
          </p:nvSpPr>
          <p:spPr>
            <a:xfrm>
              <a:off x="8359029" y="209201"/>
              <a:ext cx="800437" cy="965060"/>
            </a:xfrm>
            <a:prstGeom prst="rect">
              <a:avLst/>
            </a:prstGeom>
          </p:spPr>
          <p:txBody>
            <a:bodyPr lIns="0" tIns="0" rIns="0" bIns="0" rtlCol="0" anchor="t">
              <a:spAutoFit/>
            </a:bodyPr>
            <a:lstStyle/>
            <a:p>
              <a:pPr algn="ctr">
                <a:lnSpc>
                  <a:spcPts val="4917"/>
                </a:lnSpc>
              </a:pPr>
              <a:r>
                <a:rPr lang="en-US" sz="4202" b="1">
                  <a:solidFill>
                    <a:srgbClr val="FFFFFF"/>
                  </a:solidFill>
                  <a:latin typeface="Agrandir Bold"/>
                  <a:ea typeface="Agrandir Bold"/>
                  <a:cs typeface="Agrandir Bold"/>
                  <a:sym typeface="Agrandir Bold"/>
                </a:rPr>
                <a:t>2</a:t>
              </a:r>
            </a:p>
          </p:txBody>
        </p:sp>
        <p:sp>
          <p:nvSpPr>
            <p:cNvPr id="23" name="TextBox 23"/>
            <p:cNvSpPr txBox="1"/>
            <p:nvPr/>
          </p:nvSpPr>
          <p:spPr>
            <a:xfrm>
              <a:off x="583047" y="2030940"/>
              <a:ext cx="4438851" cy="1629716"/>
            </a:xfrm>
            <a:prstGeom prst="rect">
              <a:avLst/>
            </a:prstGeom>
          </p:spPr>
          <p:txBody>
            <a:bodyPr lIns="0" tIns="0" rIns="0" bIns="0" rtlCol="0" anchor="t">
              <a:spAutoFit/>
            </a:bodyPr>
            <a:lstStyle/>
            <a:p>
              <a:pPr marL="0" lvl="1" indent="0" algn="ctr">
                <a:lnSpc>
                  <a:spcPts val="2990"/>
                </a:lnSpc>
              </a:pPr>
              <a:r>
                <a:rPr lang="en-US" sz="3603" b="1">
                  <a:solidFill>
                    <a:srgbClr val="210026"/>
                  </a:solidFill>
                  <a:latin typeface="Cousine Bold"/>
                  <a:ea typeface="Cousine Bold"/>
                  <a:cs typeface="Cousine Bold"/>
                  <a:sym typeface="Cousine Bold"/>
                </a:rPr>
                <a:t>REVISIÓN DE FUENTES PRIMARIAS </a:t>
              </a:r>
            </a:p>
          </p:txBody>
        </p:sp>
        <p:sp>
          <p:nvSpPr>
            <p:cNvPr id="24" name="TextBox 24"/>
            <p:cNvSpPr txBox="1"/>
            <p:nvPr/>
          </p:nvSpPr>
          <p:spPr>
            <a:xfrm>
              <a:off x="5984505" y="2052314"/>
              <a:ext cx="5582142" cy="1591614"/>
            </a:xfrm>
            <a:prstGeom prst="rect">
              <a:avLst/>
            </a:prstGeom>
          </p:spPr>
          <p:txBody>
            <a:bodyPr lIns="0" tIns="0" rIns="0" bIns="0" rtlCol="0" anchor="t">
              <a:spAutoFit/>
            </a:bodyPr>
            <a:lstStyle/>
            <a:p>
              <a:pPr marL="0" lvl="1" indent="0" algn="ctr">
                <a:lnSpc>
                  <a:spcPts val="3042"/>
                </a:lnSpc>
              </a:pPr>
              <a:r>
                <a:rPr lang="en-US" sz="3271" b="1">
                  <a:solidFill>
                    <a:srgbClr val="210026"/>
                  </a:solidFill>
                  <a:latin typeface="Cousine Bold"/>
                  <a:ea typeface="Cousine Bold"/>
                  <a:cs typeface="Cousine Bold"/>
                  <a:sym typeface="Cousine Bold"/>
                </a:rPr>
                <a:t>REVISIÓN DE FUENTES SECUNDARIAS</a:t>
              </a:r>
            </a:p>
          </p:txBody>
        </p:sp>
        <p:sp>
          <p:nvSpPr>
            <p:cNvPr id="25" name="TextBox 25"/>
            <p:cNvSpPr txBox="1"/>
            <p:nvPr/>
          </p:nvSpPr>
          <p:spPr>
            <a:xfrm>
              <a:off x="583047" y="3694840"/>
              <a:ext cx="4627993" cy="3710357"/>
            </a:xfrm>
            <a:prstGeom prst="rect">
              <a:avLst/>
            </a:prstGeom>
          </p:spPr>
          <p:txBody>
            <a:bodyPr lIns="0" tIns="0" rIns="0" bIns="0" rtlCol="0" anchor="t">
              <a:spAutoFit/>
            </a:bodyPr>
            <a:lstStyle/>
            <a:p>
              <a:pPr marL="0" lvl="0" indent="0" algn="just">
                <a:lnSpc>
                  <a:spcPts val="3168"/>
                </a:lnSpc>
                <a:spcBef>
                  <a:spcPct val="0"/>
                </a:spcBef>
              </a:pPr>
              <a:r>
                <a:rPr lang="en-US" sz="2263">
                  <a:solidFill>
                    <a:srgbClr val="210026"/>
                  </a:solidFill>
                  <a:latin typeface="Glacial Indifference"/>
                  <a:ea typeface="Glacial Indifference"/>
                  <a:cs typeface="Glacial Indifference"/>
                  <a:sym typeface="Glacial Indifference"/>
                </a:rPr>
                <a:t>Videos y entrevistas en medios de comunicación, redes sociales e investigaciones de «creadoras de contenido sexual», gestores y agencias. </a:t>
              </a:r>
            </a:p>
          </p:txBody>
        </p:sp>
        <p:sp>
          <p:nvSpPr>
            <p:cNvPr id="26" name="TextBox 26"/>
            <p:cNvSpPr txBox="1"/>
            <p:nvPr/>
          </p:nvSpPr>
          <p:spPr>
            <a:xfrm>
              <a:off x="6551610" y="3987820"/>
              <a:ext cx="4443392" cy="3031089"/>
            </a:xfrm>
            <a:prstGeom prst="rect">
              <a:avLst/>
            </a:prstGeom>
          </p:spPr>
          <p:txBody>
            <a:bodyPr lIns="0" tIns="0" rIns="0" bIns="0" rtlCol="0" anchor="t">
              <a:spAutoFit/>
            </a:bodyPr>
            <a:lstStyle/>
            <a:p>
              <a:pPr marL="0" lvl="0" indent="0" algn="ctr">
                <a:lnSpc>
                  <a:spcPts val="3041"/>
                </a:lnSpc>
                <a:spcBef>
                  <a:spcPct val="0"/>
                </a:spcBef>
              </a:pPr>
              <a:r>
                <a:rPr lang="en-US" sz="2172">
                  <a:solidFill>
                    <a:srgbClr val="210026"/>
                  </a:solidFill>
                  <a:latin typeface="Glacial Indifference"/>
                  <a:ea typeface="Glacial Indifference"/>
                  <a:cs typeface="Glacial Indifference"/>
                  <a:sym typeface="Glacial Indifference"/>
                </a:rPr>
                <a:t>Literatura especializada en nuevas formas de explotación sexual de las mujeres (investigadoras, académicas y periodistas, etc.).</a:t>
              </a:r>
            </a:p>
          </p:txBody>
        </p:sp>
        <p:sp>
          <p:nvSpPr>
            <p:cNvPr id="27" name="TextBox 27"/>
            <p:cNvSpPr txBox="1"/>
            <p:nvPr/>
          </p:nvSpPr>
          <p:spPr>
            <a:xfrm>
              <a:off x="12529255" y="2150163"/>
              <a:ext cx="4438851" cy="1171829"/>
            </a:xfrm>
            <a:prstGeom prst="rect">
              <a:avLst/>
            </a:prstGeom>
          </p:spPr>
          <p:txBody>
            <a:bodyPr lIns="0" tIns="0" rIns="0" bIns="0" rtlCol="0" anchor="t">
              <a:spAutoFit/>
            </a:bodyPr>
            <a:lstStyle/>
            <a:p>
              <a:pPr marL="0" lvl="1" indent="0" algn="ctr">
                <a:lnSpc>
                  <a:spcPts val="3207"/>
                </a:lnSpc>
              </a:pPr>
              <a:r>
                <a:rPr lang="en-US" sz="3603" b="1">
                  <a:solidFill>
                    <a:srgbClr val="210026"/>
                  </a:solidFill>
                  <a:latin typeface="Cousine Bold"/>
                  <a:ea typeface="Cousine Bold"/>
                  <a:cs typeface="Cousine Bold"/>
                  <a:sym typeface="Cousine Bold"/>
                </a:rPr>
                <a:t>GRUPO DE EXPERTAS</a:t>
              </a:r>
            </a:p>
          </p:txBody>
        </p:sp>
        <p:sp>
          <p:nvSpPr>
            <p:cNvPr id="28" name="TextBox 28"/>
            <p:cNvSpPr txBox="1"/>
            <p:nvPr/>
          </p:nvSpPr>
          <p:spPr>
            <a:xfrm>
              <a:off x="12813966" y="4160009"/>
              <a:ext cx="4443392" cy="2012072"/>
            </a:xfrm>
            <a:prstGeom prst="rect">
              <a:avLst/>
            </a:prstGeom>
          </p:spPr>
          <p:txBody>
            <a:bodyPr lIns="0" tIns="0" rIns="0" bIns="0" rtlCol="0" anchor="t">
              <a:spAutoFit/>
            </a:bodyPr>
            <a:lstStyle/>
            <a:p>
              <a:pPr marL="0" lvl="0" indent="0" algn="ctr">
                <a:lnSpc>
                  <a:spcPts val="3041"/>
                </a:lnSpc>
                <a:spcBef>
                  <a:spcPct val="0"/>
                </a:spcBef>
              </a:pPr>
              <a:r>
                <a:rPr lang="en-US" sz="2172">
                  <a:solidFill>
                    <a:srgbClr val="210026"/>
                  </a:solidFill>
                  <a:latin typeface="Glacial Indifference"/>
                  <a:ea typeface="Glacial Indifference"/>
                  <a:cs typeface="Glacial Indifference"/>
                  <a:sym typeface="Glacial Indifference"/>
                </a:rPr>
                <a:t>Ana de Miguel Álvarez, Bárbara Tardón Recio, Carmen Ruiz Repullo, Laura Selena Baez Benítez.</a:t>
              </a:r>
            </a:p>
          </p:txBody>
        </p:sp>
        <p:grpSp>
          <p:nvGrpSpPr>
            <p:cNvPr id="29" name="Group 29"/>
            <p:cNvGrpSpPr/>
            <p:nvPr/>
          </p:nvGrpSpPr>
          <p:grpSpPr>
            <a:xfrm>
              <a:off x="14023537" y="0"/>
              <a:ext cx="1445746" cy="1445746"/>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0026"/>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266"/>
                  </a:lnSpc>
                </a:pPr>
                <a:endParaRPr/>
              </a:p>
            </p:txBody>
          </p:sp>
        </p:grpSp>
        <p:sp>
          <p:nvSpPr>
            <p:cNvPr id="32" name="TextBox 32"/>
            <p:cNvSpPr txBox="1"/>
            <p:nvPr/>
          </p:nvSpPr>
          <p:spPr>
            <a:xfrm>
              <a:off x="14332133" y="209201"/>
              <a:ext cx="800437" cy="965060"/>
            </a:xfrm>
            <a:prstGeom prst="rect">
              <a:avLst/>
            </a:prstGeom>
          </p:spPr>
          <p:txBody>
            <a:bodyPr lIns="0" tIns="0" rIns="0" bIns="0" rtlCol="0" anchor="t">
              <a:spAutoFit/>
            </a:bodyPr>
            <a:lstStyle/>
            <a:p>
              <a:pPr algn="ctr">
                <a:lnSpc>
                  <a:spcPts val="4917"/>
                </a:lnSpc>
              </a:pPr>
              <a:r>
                <a:rPr lang="en-US" sz="4202" b="1">
                  <a:solidFill>
                    <a:srgbClr val="FFFFFF"/>
                  </a:solidFill>
                  <a:latin typeface="Agrandir Bold"/>
                  <a:ea typeface="Agrandir Bold"/>
                  <a:cs typeface="Agrandir Bold"/>
                  <a:sym typeface="Agrandir Bold"/>
                </a:rPr>
                <a:t>3</a:t>
              </a:r>
            </a:p>
          </p:txBody>
        </p:sp>
      </p:grpSp>
      <p:sp>
        <p:nvSpPr>
          <p:cNvPr id="33" name="TextBox 33"/>
          <p:cNvSpPr txBox="1"/>
          <p:nvPr/>
        </p:nvSpPr>
        <p:spPr>
          <a:xfrm>
            <a:off x="147295" y="2651775"/>
            <a:ext cx="17993410" cy="895499"/>
          </a:xfrm>
          <a:prstGeom prst="rect">
            <a:avLst/>
          </a:prstGeom>
        </p:spPr>
        <p:txBody>
          <a:bodyPr lIns="0" tIns="0" rIns="0" bIns="0" rtlCol="0" anchor="t">
            <a:spAutoFit/>
          </a:bodyPr>
          <a:lstStyle/>
          <a:p>
            <a:pPr algn="ctr">
              <a:lnSpc>
                <a:spcPts val="3666"/>
              </a:lnSpc>
              <a:spcBef>
                <a:spcPct val="0"/>
              </a:spcBef>
            </a:pPr>
            <a:r>
              <a:rPr lang="en-US" sz="2619">
                <a:solidFill>
                  <a:srgbClr val="000000"/>
                </a:solidFill>
                <a:latin typeface="Chau Philomene"/>
                <a:ea typeface="Chau Philomene"/>
                <a:cs typeface="Chau Philomene"/>
                <a:sym typeface="Chau Philomene"/>
              </a:rPr>
              <a:t>ANÁLISIS DEL CARÁCTER CAPITALISTA-PATRIARCAL DE LA PLATAFORMA que se ha convertido en uno de los mayores imperios de la pornografía y la prostitución en internet.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2543527" y="0"/>
            <a:ext cx="11111536" cy="11557318"/>
          </a:xfrm>
          <a:custGeom>
            <a:avLst/>
            <a:gdLst/>
            <a:ahLst/>
            <a:cxnLst/>
            <a:rect l="l" t="t" r="r" b="b"/>
            <a:pathLst>
              <a:path w="11111536" h="11557318">
                <a:moveTo>
                  <a:pt x="0" y="0"/>
                </a:moveTo>
                <a:lnTo>
                  <a:pt x="11111536" y="0"/>
                </a:lnTo>
                <a:lnTo>
                  <a:pt x="11111536" y="11557318"/>
                </a:lnTo>
                <a:lnTo>
                  <a:pt x="0" y="11557318"/>
                </a:lnTo>
                <a:lnTo>
                  <a:pt x="0" y="0"/>
                </a:lnTo>
                <a:close/>
              </a:path>
            </a:pathLst>
          </a:custGeom>
          <a:blipFill>
            <a:blip r:embed="rId3">
              <a:alphaModFix amt="58000"/>
            </a:blip>
            <a:stretch>
              <a:fillRect/>
            </a:stretch>
          </a:blipFill>
        </p:spPr>
      </p:sp>
      <p:grpSp>
        <p:nvGrpSpPr>
          <p:cNvPr id="4" name="Group 4"/>
          <p:cNvGrpSpPr/>
          <p:nvPr/>
        </p:nvGrpSpPr>
        <p:grpSpPr>
          <a:xfrm>
            <a:off x="4159676" y="1253701"/>
            <a:ext cx="9968649" cy="1078397"/>
            <a:chOff x="0" y="0"/>
            <a:chExt cx="1776979" cy="192231"/>
          </a:xfrm>
        </p:grpSpPr>
        <p:sp>
          <p:nvSpPr>
            <p:cNvPr id="5" name="Freeform 5"/>
            <p:cNvSpPr/>
            <p:nvPr/>
          </p:nvSpPr>
          <p:spPr>
            <a:xfrm>
              <a:off x="0" y="0"/>
              <a:ext cx="1776979" cy="192231"/>
            </a:xfrm>
            <a:custGeom>
              <a:avLst/>
              <a:gdLst/>
              <a:ahLst/>
              <a:cxnLst/>
              <a:rect l="l" t="t" r="r" b="b"/>
              <a:pathLst>
                <a:path w="1776979" h="192231">
                  <a:moveTo>
                    <a:pt x="77663" y="0"/>
                  </a:moveTo>
                  <a:lnTo>
                    <a:pt x="1699316" y="0"/>
                  </a:lnTo>
                  <a:cubicBezTo>
                    <a:pt x="1742208" y="0"/>
                    <a:pt x="1776979" y="34771"/>
                    <a:pt x="1776979" y="77663"/>
                  </a:cubicBezTo>
                  <a:lnTo>
                    <a:pt x="1776979" y="114569"/>
                  </a:lnTo>
                  <a:cubicBezTo>
                    <a:pt x="1776979" y="157461"/>
                    <a:pt x="1742208" y="192231"/>
                    <a:pt x="1699316" y="192231"/>
                  </a:cubicBezTo>
                  <a:lnTo>
                    <a:pt x="77663" y="192231"/>
                  </a:lnTo>
                  <a:cubicBezTo>
                    <a:pt x="34771" y="192231"/>
                    <a:pt x="0" y="157461"/>
                    <a:pt x="0" y="114569"/>
                  </a:cubicBezTo>
                  <a:lnTo>
                    <a:pt x="0" y="77663"/>
                  </a:lnTo>
                  <a:cubicBezTo>
                    <a:pt x="0" y="34771"/>
                    <a:pt x="34771" y="0"/>
                    <a:pt x="77663" y="0"/>
                  </a:cubicBezTo>
                  <a:close/>
                </a:path>
              </a:pathLst>
            </a:custGeom>
            <a:solidFill>
              <a:srgbClr val="FFFFFF"/>
            </a:solidFill>
            <a:ln cap="rnd">
              <a:noFill/>
              <a:prstDash val="solid"/>
              <a:round/>
            </a:ln>
          </p:spPr>
        </p:sp>
        <p:sp>
          <p:nvSpPr>
            <p:cNvPr id="6" name="TextBox 6"/>
            <p:cNvSpPr txBox="1"/>
            <p:nvPr/>
          </p:nvSpPr>
          <p:spPr>
            <a:xfrm>
              <a:off x="0" y="-28575"/>
              <a:ext cx="1776979" cy="220806"/>
            </a:xfrm>
            <a:prstGeom prst="rect">
              <a:avLst/>
            </a:prstGeom>
          </p:spPr>
          <p:txBody>
            <a:bodyPr lIns="71438" tIns="71438" rIns="71438" bIns="71438" rtlCol="0" anchor="ctr"/>
            <a:lstStyle/>
            <a:p>
              <a:pPr algn="ctr">
                <a:lnSpc>
                  <a:spcPts val="2266"/>
                </a:lnSpc>
              </a:pPr>
              <a:endParaRPr/>
            </a:p>
          </p:txBody>
        </p:sp>
      </p:grpSp>
      <p:grpSp>
        <p:nvGrpSpPr>
          <p:cNvPr id="7" name="Group 7"/>
          <p:cNvGrpSpPr/>
          <p:nvPr/>
        </p:nvGrpSpPr>
        <p:grpSpPr>
          <a:xfrm>
            <a:off x="1662955" y="2764130"/>
            <a:ext cx="14962090" cy="5372183"/>
            <a:chOff x="0" y="0"/>
            <a:chExt cx="2794725" cy="1003454"/>
          </a:xfrm>
        </p:grpSpPr>
        <p:sp>
          <p:nvSpPr>
            <p:cNvPr id="8" name="Freeform 8"/>
            <p:cNvSpPr/>
            <p:nvPr/>
          </p:nvSpPr>
          <p:spPr>
            <a:xfrm>
              <a:off x="0" y="0"/>
              <a:ext cx="2794725" cy="1003454"/>
            </a:xfrm>
            <a:custGeom>
              <a:avLst/>
              <a:gdLst/>
              <a:ahLst/>
              <a:cxnLst/>
              <a:rect l="l" t="t" r="r" b="b"/>
              <a:pathLst>
                <a:path w="2794725" h="1003454">
                  <a:moveTo>
                    <a:pt x="36221" y="0"/>
                  </a:moveTo>
                  <a:lnTo>
                    <a:pt x="2758504" y="0"/>
                  </a:lnTo>
                  <a:cubicBezTo>
                    <a:pt x="2778508" y="0"/>
                    <a:pt x="2794725" y="16216"/>
                    <a:pt x="2794725" y="36221"/>
                  </a:cubicBezTo>
                  <a:lnTo>
                    <a:pt x="2794725" y="967234"/>
                  </a:lnTo>
                  <a:cubicBezTo>
                    <a:pt x="2794725" y="976840"/>
                    <a:pt x="2790909" y="986053"/>
                    <a:pt x="2784116" y="992846"/>
                  </a:cubicBezTo>
                  <a:cubicBezTo>
                    <a:pt x="2777323" y="999638"/>
                    <a:pt x="2768110" y="1003454"/>
                    <a:pt x="2758504" y="1003454"/>
                  </a:cubicBezTo>
                  <a:lnTo>
                    <a:pt x="36221" y="1003454"/>
                  </a:lnTo>
                  <a:cubicBezTo>
                    <a:pt x="16216" y="1003454"/>
                    <a:pt x="0" y="987238"/>
                    <a:pt x="0" y="967234"/>
                  </a:cubicBezTo>
                  <a:lnTo>
                    <a:pt x="0" y="36221"/>
                  </a:lnTo>
                  <a:cubicBezTo>
                    <a:pt x="0" y="16216"/>
                    <a:pt x="16216" y="0"/>
                    <a:pt x="36221" y="0"/>
                  </a:cubicBezTo>
                  <a:close/>
                </a:path>
              </a:pathLst>
            </a:custGeom>
            <a:solidFill>
              <a:srgbClr val="FFFFFF"/>
            </a:solidFill>
            <a:ln cap="rnd">
              <a:noFill/>
              <a:prstDash val="solid"/>
              <a:round/>
            </a:ln>
          </p:spPr>
        </p:sp>
        <p:sp>
          <p:nvSpPr>
            <p:cNvPr id="9" name="TextBox 9"/>
            <p:cNvSpPr txBox="1"/>
            <p:nvPr/>
          </p:nvSpPr>
          <p:spPr>
            <a:xfrm>
              <a:off x="0" y="-28575"/>
              <a:ext cx="2794725" cy="1032029"/>
            </a:xfrm>
            <a:prstGeom prst="rect">
              <a:avLst/>
            </a:prstGeom>
          </p:spPr>
          <p:txBody>
            <a:bodyPr lIns="71438" tIns="71438" rIns="71438" bIns="71438" rtlCol="0" anchor="ctr"/>
            <a:lstStyle/>
            <a:p>
              <a:pPr algn="ctr">
                <a:lnSpc>
                  <a:spcPts val="2266"/>
                </a:lnSpc>
              </a:pPr>
              <a:endParaRPr/>
            </a:p>
          </p:txBody>
        </p:sp>
      </p:grpSp>
      <p:sp>
        <p:nvSpPr>
          <p:cNvPr id="10" name="Freeform 10"/>
          <p:cNvSpPr/>
          <p:nvPr/>
        </p:nvSpPr>
        <p:spPr>
          <a:xfrm>
            <a:off x="4680167" y="1507512"/>
            <a:ext cx="570774" cy="570774"/>
          </a:xfrm>
          <a:custGeom>
            <a:avLst/>
            <a:gdLst/>
            <a:ahLst/>
            <a:cxnLst/>
            <a:rect l="l" t="t" r="r" b="b"/>
            <a:pathLst>
              <a:path w="570774" h="570774">
                <a:moveTo>
                  <a:pt x="0" y="0"/>
                </a:moveTo>
                <a:lnTo>
                  <a:pt x="570774" y="0"/>
                </a:lnTo>
                <a:lnTo>
                  <a:pt x="570774" y="570775"/>
                </a:lnTo>
                <a:lnTo>
                  <a:pt x="0" y="570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3051458" y="1561927"/>
            <a:ext cx="462787" cy="461946"/>
          </a:xfrm>
          <a:custGeom>
            <a:avLst/>
            <a:gdLst/>
            <a:ahLst/>
            <a:cxnLst/>
            <a:rect l="l" t="t" r="r" b="b"/>
            <a:pathLst>
              <a:path w="462787" h="461946">
                <a:moveTo>
                  <a:pt x="0" y="0"/>
                </a:moveTo>
                <a:lnTo>
                  <a:pt x="462787" y="0"/>
                </a:lnTo>
                <a:lnTo>
                  <a:pt x="462787" y="461945"/>
                </a:lnTo>
                <a:lnTo>
                  <a:pt x="0" y="461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2415248" y="2023872"/>
            <a:ext cx="429389" cy="751666"/>
          </a:xfrm>
          <a:custGeom>
            <a:avLst/>
            <a:gdLst/>
            <a:ahLst/>
            <a:cxnLst/>
            <a:rect l="l" t="t" r="r" b="b"/>
            <a:pathLst>
              <a:path w="429389" h="751666">
                <a:moveTo>
                  <a:pt x="0" y="0"/>
                </a:moveTo>
                <a:lnTo>
                  <a:pt x="429389" y="0"/>
                </a:lnTo>
                <a:lnTo>
                  <a:pt x="429389" y="751666"/>
                </a:lnTo>
                <a:lnTo>
                  <a:pt x="0" y="7516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TextBox 13"/>
          <p:cNvSpPr txBox="1"/>
          <p:nvPr/>
        </p:nvSpPr>
        <p:spPr>
          <a:xfrm>
            <a:off x="2426972" y="3286254"/>
            <a:ext cx="13847473" cy="5937885"/>
          </a:xfrm>
          <a:prstGeom prst="rect">
            <a:avLst/>
          </a:prstGeom>
        </p:spPr>
        <p:txBody>
          <a:bodyPr lIns="0" tIns="0" rIns="0" bIns="0" rtlCol="0" anchor="t">
            <a:spAutoFit/>
          </a:bodyPr>
          <a:lstStyle/>
          <a:p>
            <a:pPr marL="453390" lvl="1" indent="-226695" algn="ctr">
              <a:lnSpc>
                <a:spcPts val="2940"/>
              </a:lnSpc>
              <a:buFont typeface="Arial"/>
              <a:buChar char="•"/>
            </a:pPr>
            <a:r>
              <a:rPr lang="en-US" sz="2100">
                <a:solidFill>
                  <a:srgbClr val="210026"/>
                </a:solidFill>
                <a:latin typeface="Glacial Indifference"/>
                <a:ea typeface="Glacial Indifference"/>
                <a:cs typeface="Glacial Indifference"/>
                <a:sym typeface="Glacial Indifference"/>
              </a:rPr>
              <a:t>Creada en 2016 en Reino Unido para ser utilizada principalmente por artistas independientes.</a:t>
            </a:r>
          </a:p>
          <a:p>
            <a:pPr marL="453390" lvl="1" indent="-226695" algn="ctr">
              <a:lnSpc>
                <a:spcPts val="2940"/>
              </a:lnSpc>
              <a:buFont typeface="Arial"/>
              <a:buChar char="•"/>
            </a:pPr>
            <a:r>
              <a:rPr lang="en-US" sz="2100">
                <a:solidFill>
                  <a:srgbClr val="210026"/>
                </a:solidFill>
                <a:latin typeface="Glacial Indifference"/>
                <a:ea typeface="Glacial Indifference"/>
                <a:cs typeface="Glacial Indifference"/>
                <a:sym typeface="Glacial Indifference"/>
              </a:rPr>
              <a:t>2018: Leo Radvinsky compra el 75% de la plataforma y la convierte en el </a:t>
            </a:r>
            <a:r>
              <a:rPr lang="en-US" sz="2100" b="1">
                <a:solidFill>
                  <a:srgbClr val="210026"/>
                </a:solidFill>
                <a:latin typeface="Glacial Indifference Bold"/>
                <a:ea typeface="Glacial Indifference Bold"/>
                <a:cs typeface="Glacial Indifference Bold"/>
                <a:sym typeface="Glacial Indifference Bold"/>
              </a:rPr>
              <a:t>imperio digital de la pornografía y la prostitución virtual.</a:t>
            </a:r>
          </a:p>
          <a:p>
            <a:pPr marL="906780" lvl="2" indent="-302260" algn="ctr">
              <a:lnSpc>
                <a:spcPts val="2940"/>
              </a:lnSpc>
              <a:buFont typeface="Arial"/>
              <a:buChar char="⚬"/>
            </a:pPr>
            <a:r>
              <a:rPr lang="en-US" sz="2100">
                <a:solidFill>
                  <a:srgbClr val="210026"/>
                </a:solidFill>
                <a:latin typeface="Glacial Indifference"/>
                <a:ea typeface="Glacial Indifference"/>
                <a:cs typeface="Glacial Indifference"/>
                <a:sym typeface="Glacial Indifference"/>
              </a:rPr>
              <a:t>’90:Conglomerado de páginas web desde donde se conseguían contraseñas pirateadas que permitían acceder a espacios pornográficos (juegos de azar y mercados ilegales).</a:t>
            </a:r>
          </a:p>
          <a:p>
            <a:pPr marL="906780" lvl="2" indent="-302260" algn="ctr">
              <a:lnSpc>
                <a:spcPts val="2940"/>
              </a:lnSpc>
              <a:buFont typeface="Arial"/>
              <a:buChar char="⚬"/>
            </a:pPr>
            <a:r>
              <a:rPr lang="en-US" sz="2100">
                <a:solidFill>
                  <a:srgbClr val="210026"/>
                </a:solidFill>
                <a:latin typeface="Glacial Indifference"/>
                <a:ea typeface="Glacial Indifference"/>
                <a:cs typeface="Glacial Indifference"/>
                <a:sym typeface="Glacial Indifference"/>
              </a:rPr>
              <a:t>Fundador de MyFreeCams: el </a:t>
            </a:r>
            <a:r>
              <a:rPr lang="en-US" sz="2100" b="1">
                <a:solidFill>
                  <a:srgbClr val="210026"/>
                </a:solidFill>
                <a:latin typeface="Glacial Indifference Bold"/>
                <a:ea typeface="Glacial Indifference Bold"/>
                <a:cs typeface="Glacial Indifference Bold"/>
                <a:sym typeface="Glacial Indifference Bold"/>
              </a:rPr>
              <a:t>primer servicio porno por cámara web del mundo</a:t>
            </a:r>
            <a:r>
              <a:rPr lang="en-US" sz="2100">
                <a:solidFill>
                  <a:srgbClr val="210026"/>
                </a:solidFill>
                <a:latin typeface="Glacial Indifference"/>
                <a:ea typeface="Glacial Indifference"/>
                <a:cs typeface="Glacial Indifference"/>
                <a:sym typeface="Glacial Indifference"/>
              </a:rPr>
              <a:t>, con más de 100.000 </a:t>
            </a:r>
            <a:r>
              <a:rPr lang="en-US" sz="2100" b="1" i="1">
                <a:solidFill>
                  <a:srgbClr val="210026"/>
                </a:solidFill>
                <a:latin typeface="Glacial Indifference Bold Italics"/>
                <a:ea typeface="Glacial Indifference Bold Italics"/>
                <a:cs typeface="Glacial Indifference Bold Italics"/>
                <a:sym typeface="Glacial Indifference Bold Italics"/>
              </a:rPr>
              <a:t>camgirls</a:t>
            </a:r>
            <a:r>
              <a:rPr lang="en-US" sz="2100">
                <a:solidFill>
                  <a:srgbClr val="210026"/>
                </a:solidFill>
                <a:latin typeface="Glacial Indifference"/>
                <a:ea typeface="Glacial Indifference"/>
                <a:cs typeface="Glacial Indifference"/>
                <a:sym typeface="Glacial Indifference"/>
              </a:rPr>
              <a:t> (rumanas, colombianas, checas, filipinas, ucranianas y rusas) y más de 5.000.000 de miembros.</a:t>
            </a:r>
          </a:p>
          <a:p>
            <a:pPr marL="906780" lvl="2" indent="-302260" algn="ctr">
              <a:lnSpc>
                <a:spcPts val="2940"/>
              </a:lnSpc>
              <a:buFont typeface="Arial"/>
              <a:buChar char="⚬"/>
            </a:pPr>
            <a:r>
              <a:rPr lang="en-US" sz="2100">
                <a:solidFill>
                  <a:srgbClr val="210026"/>
                </a:solidFill>
                <a:latin typeface="Glacial Indifference"/>
                <a:ea typeface="Glacial Indifference"/>
                <a:cs typeface="Glacial Indifference"/>
                <a:sym typeface="Glacial Indifference"/>
              </a:rPr>
              <a:t>2018: </a:t>
            </a:r>
            <a:r>
              <a:rPr lang="en-US" sz="2100" b="1">
                <a:solidFill>
                  <a:srgbClr val="210026"/>
                </a:solidFill>
                <a:latin typeface="Glacial Indifference Bold"/>
                <a:ea typeface="Glacial Indifference Bold"/>
                <a:cs typeface="Glacial Indifference Bold"/>
                <a:sym typeface="Glacial Indifference Bold"/>
              </a:rPr>
              <a:t>MyFreeCams adquirió </a:t>
            </a:r>
            <a:r>
              <a:rPr lang="en-US" sz="2100">
                <a:solidFill>
                  <a:srgbClr val="210026"/>
                </a:solidFill>
                <a:latin typeface="Glacial Indifference"/>
                <a:ea typeface="Glacial Indifference"/>
                <a:cs typeface="Glacial Indifference"/>
                <a:sym typeface="Glacial Indifference"/>
              </a:rPr>
              <a:t>el</a:t>
            </a:r>
            <a:r>
              <a:rPr lang="en-US" sz="2100" b="1">
                <a:solidFill>
                  <a:srgbClr val="210026"/>
                </a:solidFill>
                <a:latin typeface="Glacial Indifference Bold"/>
                <a:ea typeface="Glacial Indifference Bold"/>
                <a:cs typeface="Glacial Indifference Bold"/>
                <a:sym typeface="Glacial Indifference Bold"/>
              </a:rPr>
              <a:t> 75% de Onlyfans.</a:t>
            </a:r>
          </a:p>
          <a:p>
            <a:pPr marL="906780" lvl="2" indent="-302260" algn="ctr">
              <a:lnSpc>
                <a:spcPts val="2940"/>
              </a:lnSpc>
              <a:buFont typeface="Arial"/>
              <a:buChar char="⚬"/>
            </a:pPr>
            <a:r>
              <a:rPr lang="en-US" sz="2100">
                <a:solidFill>
                  <a:srgbClr val="210026"/>
                </a:solidFill>
                <a:latin typeface="Glacial Indifference"/>
                <a:ea typeface="Glacial Indifference"/>
                <a:cs typeface="Glacial Indifference"/>
                <a:sym typeface="Glacial Indifference"/>
              </a:rPr>
              <a:t>Transformó OnlyFans en un negocio millonario al convertirlo en una plataforma de micromecenazgo para contenido adulto y pornográfico.</a:t>
            </a:r>
          </a:p>
          <a:p>
            <a:pPr marL="906780" lvl="2" indent="-302260" algn="ctr">
              <a:lnSpc>
                <a:spcPts val="2940"/>
              </a:lnSpc>
              <a:buFont typeface="Arial"/>
              <a:buChar char="⚬"/>
            </a:pPr>
            <a:r>
              <a:rPr lang="en-US" sz="2100">
                <a:solidFill>
                  <a:srgbClr val="210026"/>
                </a:solidFill>
                <a:latin typeface="Glacial Indifference"/>
                <a:ea typeface="Glacial Indifference"/>
                <a:cs typeface="Glacial Indifference"/>
                <a:sym typeface="Glacial Indifference"/>
              </a:rPr>
              <a:t>En OnlyFans conviven actores y actrices pornográficos bastante conocidos/as con amateurs, modelos, músicos, monitores/as de fitness y personas anónimas que quieren hacerse famosas y deciden financiarse con un contenido.</a:t>
            </a:r>
          </a:p>
          <a:p>
            <a:pPr algn="ctr">
              <a:lnSpc>
                <a:spcPts val="2940"/>
              </a:lnSpc>
            </a:pPr>
            <a:endParaRPr lang="en-US" sz="2100">
              <a:solidFill>
                <a:srgbClr val="210026"/>
              </a:solidFill>
              <a:latin typeface="Glacial Indifference"/>
              <a:ea typeface="Glacial Indifference"/>
              <a:cs typeface="Glacial Indifference"/>
              <a:sym typeface="Glacial Indifference"/>
            </a:endParaRPr>
          </a:p>
          <a:p>
            <a:pPr algn="ctr">
              <a:lnSpc>
                <a:spcPts val="2940"/>
              </a:lnSpc>
            </a:pPr>
            <a:endParaRPr lang="en-US" sz="2100">
              <a:solidFill>
                <a:srgbClr val="210026"/>
              </a:solidFill>
              <a:latin typeface="Glacial Indifference"/>
              <a:ea typeface="Glacial Indifference"/>
              <a:cs typeface="Glacial Indifference"/>
              <a:sym typeface="Glacial Indifference"/>
            </a:endParaRPr>
          </a:p>
          <a:p>
            <a:pPr marL="0" lvl="1" indent="0" algn="ctr">
              <a:lnSpc>
                <a:spcPts val="2940"/>
              </a:lnSpc>
              <a:spcBef>
                <a:spcPct val="0"/>
              </a:spcBef>
            </a:pPr>
            <a:endParaRPr lang="en-US" sz="2100">
              <a:solidFill>
                <a:srgbClr val="210026"/>
              </a:solidFill>
              <a:latin typeface="Glacial Indifference"/>
              <a:ea typeface="Glacial Indifference"/>
              <a:cs typeface="Glacial Indifference"/>
              <a:sym typeface="Glacial Indifference"/>
            </a:endParaRPr>
          </a:p>
        </p:txBody>
      </p:sp>
      <p:sp>
        <p:nvSpPr>
          <p:cNvPr id="14" name="TextBox 14"/>
          <p:cNvSpPr txBox="1"/>
          <p:nvPr/>
        </p:nvSpPr>
        <p:spPr>
          <a:xfrm>
            <a:off x="5579761" y="1504777"/>
            <a:ext cx="7050181" cy="522262"/>
          </a:xfrm>
          <a:prstGeom prst="rect">
            <a:avLst/>
          </a:prstGeom>
        </p:spPr>
        <p:txBody>
          <a:bodyPr lIns="0" tIns="0" rIns="0" bIns="0" rtlCol="0" anchor="t">
            <a:spAutoFit/>
          </a:bodyPr>
          <a:lstStyle/>
          <a:p>
            <a:pPr marL="0" lvl="1" indent="0" algn="l">
              <a:lnSpc>
                <a:spcPts val="4288"/>
              </a:lnSpc>
              <a:spcBef>
                <a:spcPct val="0"/>
              </a:spcBef>
            </a:pPr>
            <a:r>
              <a:rPr lang="en-US" sz="3063">
                <a:solidFill>
                  <a:srgbClr val="210026"/>
                </a:solidFill>
                <a:latin typeface="Cousine"/>
                <a:ea typeface="Cousine"/>
                <a:cs typeface="Cousine"/>
                <a:sym typeface="Cousine"/>
              </a:rPr>
              <a:t>ORIGEN DE ONLYFANS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3325072" y="0"/>
            <a:ext cx="11111536" cy="11557318"/>
          </a:xfrm>
          <a:custGeom>
            <a:avLst/>
            <a:gdLst/>
            <a:ahLst/>
            <a:cxnLst/>
            <a:rect l="l" t="t" r="r" b="b"/>
            <a:pathLst>
              <a:path w="11111536" h="11557318">
                <a:moveTo>
                  <a:pt x="0" y="0"/>
                </a:moveTo>
                <a:lnTo>
                  <a:pt x="11111536" y="0"/>
                </a:lnTo>
                <a:lnTo>
                  <a:pt x="11111536" y="11557318"/>
                </a:lnTo>
                <a:lnTo>
                  <a:pt x="0" y="11557318"/>
                </a:lnTo>
                <a:lnTo>
                  <a:pt x="0" y="0"/>
                </a:lnTo>
                <a:close/>
              </a:path>
            </a:pathLst>
          </a:custGeom>
          <a:blipFill>
            <a:blip r:embed="rId3">
              <a:alphaModFix amt="16000"/>
            </a:blip>
            <a:stretch>
              <a:fillRect/>
            </a:stretch>
          </a:blipFill>
        </p:spPr>
      </p:sp>
      <p:grpSp>
        <p:nvGrpSpPr>
          <p:cNvPr id="4" name="Group 4"/>
          <p:cNvGrpSpPr/>
          <p:nvPr/>
        </p:nvGrpSpPr>
        <p:grpSpPr>
          <a:xfrm>
            <a:off x="2675589" y="1253701"/>
            <a:ext cx="13036214" cy="1775908"/>
            <a:chOff x="0" y="0"/>
            <a:chExt cx="2947047" cy="401473"/>
          </a:xfrm>
        </p:grpSpPr>
        <p:sp>
          <p:nvSpPr>
            <p:cNvPr id="5" name="Freeform 5"/>
            <p:cNvSpPr/>
            <p:nvPr/>
          </p:nvSpPr>
          <p:spPr>
            <a:xfrm>
              <a:off x="0" y="0"/>
              <a:ext cx="2947047" cy="401473"/>
            </a:xfrm>
            <a:custGeom>
              <a:avLst/>
              <a:gdLst/>
              <a:ahLst/>
              <a:cxnLst/>
              <a:rect l="l" t="t" r="r" b="b"/>
              <a:pathLst>
                <a:path w="2947047" h="401473">
                  <a:moveTo>
                    <a:pt x="29694" y="0"/>
                  </a:moveTo>
                  <a:lnTo>
                    <a:pt x="2917353" y="0"/>
                  </a:lnTo>
                  <a:cubicBezTo>
                    <a:pt x="2925228" y="0"/>
                    <a:pt x="2932781" y="3128"/>
                    <a:pt x="2938350" y="8697"/>
                  </a:cubicBezTo>
                  <a:cubicBezTo>
                    <a:pt x="2943918" y="14266"/>
                    <a:pt x="2947047" y="21819"/>
                    <a:pt x="2947047" y="29694"/>
                  </a:cubicBezTo>
                  <a:lnTo>
                    <a:pt x="2947047" y="371779"/>
                  </a:lnTo>
                  <a:cubicBezTo>
                    <a:pt x="2947047" y="388178"/>
                    <a:pt x="2933752" y="401473"/>
                    <a:pt x="2917353" y="401473"/>
                  </a:cubicBezTo>
                  <a:lnTo>
                    <a:pt x="29694" y="401473"/>
                  </a:lnTo>
                  <a:cubicBezTo>
                    <a:pt x="21819" y="401473"/>
                    <a:pt x="14266" y="398344"/>
                    <a:pt x="8697" y="392776"/>
                  </a:cubicBezTo>
                  <a:cubicBezTo>
                    <a:pt x="3128" y="387207"/>
                    <a:pt x="0" y="379654"/>
                    <a:pt x="0" y="371779"/>
                  </a:cubicBezTo>
                  <a:lnTo>
                    <a:pt x="0" y="29694"/>
                  </a:lnTo>
                  <a:cubicBezTo>
                    <a:pt x="0" y="21819"/>
                    <a:pt x="3128" y="14266"/>
                    <a:pt x="8697" y="8697"/>
                  </a:cubicBezTo>
                  <a:cubicBezTo>
                    <a:pt x="14266" y="3128"/>
                    <a:pt x="21819" y="0"/>
                    <a:pt x="29694" y="0"/>
                  </a:cubicBezTo>
                  <a:close/>
                </a:path>
              </a:pathLst>
            </a:custGeom>
            <a:solidFill>
              <a:srgbClr val="FFFFFF"/>
            </a:solidFill>
            <a:ln cap="rnd">
              <a:noFill/>
              <a:prstDash val="solid"/>
              <a:round/>
            </a:ln>
          </p:spPr>
        </p:sp>
        <p:sp>
          <p:nvSpPr>
            <p:cNvPr id="6" name="TextBox 6"/>
            <p:cNvSpPr txBox="1"/>
            <p:nvPr/>
          </p:nvSpPr>
          <p:spPr>
            <a:xfrm>
              <a:off x="0" y="-28575"/>
              <a:ext cx="2947047" cy="430048"/>
            </a:xfrm>
            <a:prstGeom prst="rect">
              <a:avLst/>
            </a:prstGeom>
          </p:spPr>
          <p:txBody>
            <a:bodyPr lIns="71438" tIns="71438" rIns="71438" bIns="71438" rtlCol="0" anchor="ctr"/>
            <a:lstStyle/>
            <a:p>
              <a:pPr algn="ctr">
                <a:lnSpc>
                  <a:spcPts val="2266"/>
                </a:lnSpc>
              </a:pPr>
              <a:endParaRPr/>
            </a:p>
          </p:txBody>
        </p:sp>
      </p:grpSp>
      <p:sp>
        <p:nvSpPr>
          <p:cNvPr id="7" name="TextBox 7"/>
          <p:cNvSpPr txBox="1"/>
          <p:nvPr/>
        </p:nvSpPr>
        <p:spPr>
          <a:xfrm>
            <a:off x="3830810" y="1145232"/>
            <a:ext cx="10100060" cy="2416343"/>
          </a:xfrm>
          <a:prstGeom prst="rect">
            <a:avLst/>
          </a:prstGeom>
        </p:spPr>
        <p:txBody>
          <a:bodyPr lIns="0" tIns="0" rIns="0" bIns="0" rtlCol="0" anchor="t">
            <a:spAutoFit/>
          </a:bodyPr>
          <a:lstStyle/>
          <a:p>
            <a:pPr marL="592296" lvl="1" indent="-296148" algn="ctr">
              <a:lnSpc>
                <a:spcPts val="3840"/>
              </a:lnSpc>
              <a:buFont typeface="Arial"/>
              <a:buChar char="•"/>
            </a:pPr>
            <a:r>
              <a:rPr lang="en-US" sz="2743">
                <a:solidFill>
                  <a:srgbClr val="210026"/>
                </a:solidFill>
                <a:latin typeface="Glacial Indifference"/>
                <a:ea typeface="Glacial Indifference"/>
                <a:cs typeface="Glacial Indifference"/>
                <a:sym typeface="Glacial Indifference"/>
              </a:rPr>
              <a:t>Una persona ofrece contenido privado a cambio de dinero.</a:t>
            </a:r>
          </a:p>
          <a:p>
            <a:pPr marL="592296" lvl="1" indent="-296148" algn="ctr">
              <a:lnSpc>
                <a:spcPts val="3840"/>
              </a:lnSpc>
              <a:buFont typeface="Arial"/>
              <a:buChar char="•"/>
            </a:pPr>
            <a:r>
              <a:rPr lang="en-US" sz="2743">
                <a:solidFill>
                  <a:srgbClr val="210026"/>
                </a:solidFill>
                <a:latin typeface="Glacial Indifference"/>
                <a:ea typeface="Glacial Indifference"/>
                <a:cs typeface="Glacial Indifference"/>
                <a:sym typeface="Glacial Indifference"/>
              </a:rPr>
              <a:t>Gran parte de este contenido es de índole sexual y la gran mayoría de creadoras de este tipo de contenido son mujeres jóvenes.</a:t>
            </a:r>
          </a:p>
          <a:p>
            <a:pPr marL="0" lvl="1" indent="0" algn="ctr">
              <a:lnSpc>
                <a:spcPts val="3840"/>
              </a:lnSpc>
              <a:spcBef>
                <a:spcPct val="0"/>
              </a:spcBef>
            </a:pPr>
            <a:endParaRPr lang="en-US" sz="2743">
              <a:solidFill>
                <a:srgbClr val="210026"/>
              </a:solidFill>
              <a:latin typeface="Glacial Indifference"/>
              <a:ea typeface="Glacial Indifference"/>
              <a:cs typeface="Glacial Indifference"/>
              <a:sym typeface="Glacial Indifference"/>
            </a:endParaRPr>
          </a:p>
        </p:txBody>
      </p:sp>
      <p:grpSp>
        <p:nvGrpSpPr>
          <p:cNvPr id="8" name="Group 8"/>
          <p:cNvGrpSpPr/>
          <p:nvPr/>
        </p:nvGrpSpPr>
        <p:grpSpPr>
          <a:xfrm>
            <a:off x="580723" y="3097675"/>
            <a:ext cx="17126554" cy="7329245"/>
            <a:chOff x="0" y="0"/>
            <a:chExt cx="22835405" cy="9772326"/>
          </a:xfrm>
        </p:grpSpPr>
        <p:sp>
          <p:nvSpPr>
            <p:cNvPr id="9" name="AutoShape 9"/>
            <p:cNvSpPr/>
            <p:nvPr/>
          </p:nvSpPr>
          <p:spPr>
            <a:xfrm flipV="1">
              <a:off x="1523363" y="2311703"/>
              <a:ext cx="19134553" cy="0"/>
            </a:xfrm>
            <a:prstGeom prst="line">
              <a:avLst/>
            </a:prstGeom>
            <a:ln w="63500" cap="rnd">
              <a:solidFill>
                <a:srgbClr val="FFFFFF"/>
              </a:solidFill>
              <a:prstDash val="solid"/>
              <a:headEnd type="oval" w="lg" len="lg"/>
              <a:tailEnd type="oval" w="lg" len="lg"/>
            </a:ln>
          </p:spPr>
        </p:sp>
        <p:grpSp>
          <p:nvGrpSpPr>
            <p:cNvPr id="10" name="Group 10"/>
            <p:cNvGrpSpPr/>
            <p:nvPr/>
          </p:nvGrpSpPr>
          <p:grpSpPr>
            <a:xfrm>
              <a:off x="3218615" y="1730611"/>
              <a:ext cx="1225686" cy="122568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2266"/>
                  </a:lnSpc>
                </a:pPr>
                <a:endParaRPr/>
              </a:p>
            </p:txBody>
          </p:sp>
        </p:grpSp>
        <p:grpSp>
          <p:nvGrpSpPr>
            <p:cNvPr id="13" name="Group 13"/>
            <p:cNvGrpSpPr/>
            <p:nvPr/>
          </p:nvGrpSpPr>
          <p:grpSpPr>
            <a:xfrm>
              <a:off x="7706822" y="1630784"/>
              <a:ext cx="1225686" cy="122568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sp>
          <p:sp>
            <p:nvSpPr>
              <p:cNvPr id="15" name="TextBox 15"/>
              <p:cNvSpPr txBox="1"/>
              <p:nvPr/>
            </p:nvSpPr>
            <p:spPr>
              <a:xfrm>
                <a:off x="76200" y="47625"/>
                <a:ext cx="660400" cy="688975"/>
              </a:xfrm>
              <a:prstGeom prst="rect">
                <a:avLst/>
              </a:prstGeom>
            </p:spPr>
            <p:txBody>
              <a:bodyPr lIns="50800" tIns="50800" rIns="50800" bIns="50800" rtlCol="0" anchor="ctr"/>
              <a:lstStyle/>
              <a:p>
                <a:pPr algn="ctr">
                  <a:lnSpc>
                    <a:spcPts val="2266"/>
                  </a:lnSpc>
                </a:pPr>
                <a:endParaRPr/>
              </a:p>
            </p:txBody>
          </p:sp>
        </p:grpSp>
        <p:grpSp>
          <p:nvGrpSpPr>
            <p:cNvPr id="16" name="Group 16"/>
            <p:cNvGrpSpPr/>
            <p:nvPr/>
          </p:nvGrpSpPr>
          <p:grpSpPr>
            <a:xfrm>
              <a:off x="12547990" y="1730611"/>
              <a:ext cx="1225686" cy="122568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2266"/>
                  </a:lnSpc>
                </a:pPr>
                <a:endParaRPr/>
              </a:p>
            </p:txBody>
          </p:sp>
        </p:grpSp>
        <p:grpSp>
          <p:nvGrpSpPr>
            <p:cNvPr id="19" name="Group 19"/>
            <p:cNvGrpSpPr/>
            <p:nvPr/>
          </p:nvGrpSpPr>
          <p:grpSpPr>
            <a:xfrm>
              <a:off x="17657643" y="1630784"/>
              <a:ext cx="1225686" cy="122568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sp>
          <p:sp>
            <p:nvSpPr>
              <p:cNvPr id="21" name="TextBox 21"/>
              <p:cNvSpPr txBox="1"/>
              <p:nvPr/>
            </p:nvSpPr>
            <p:spPr>
              <a:xfrm>
                <a:off x="76200" y="47625"/>
                <a:ext cx="660400" cy="688975"/>
              </a:xfrm>
              <a:prstGeom prst="rect">
                <a:avLst/>
              </a:prstGeom>
            </p:spPr>
            <p:txBody>
              <a:bodyPr lIns="50800" tIns="50800" rIns="50800" bIns="50800" rtlCol="0" anchor="ctr"/>
              <a:lstStyle/>
              <a:p>
                <a:pPr algn="ctr">
                  <a:lnSpc>
                    <a:spcPts val="2266"/>
                  </a:lnSpc>
                </a:pPr>
                <a:endParaRPr/>
              </a:p>
            </p:txBody>
          </p:sp>
        </p:grpSp>
        <p:sp>
          <p:nvSpPr>
            <p:cNvPr id="22" name="Freeform 22"/>
            <p:cNvSpPr/>
            <p:nvPr/>
          </p:nvSpPr>
          <p:spPr>
            <a:xfrm>
              <a:off x="17724721" y="234220"/>
              <a:ext cx="1091530" cy="964515"/>
            </a:xfrm>
            <a:custGeom>
              <a:avLst/>
              <a:gdLst/>
              <a:ahLst/>
              <a:cxnLst/>
              <a:rect l="l" t="t" r="r" b="b"/>
              <a:pathLst>
                <a:path w="1091530" h="964515">
                  <a:moveTo>
                    <a:pt x="0" y="0"/>
                  </a:moveTo>
                  <a:lnTo>
                    <a:pt x="1091529" y="0"/>
                  </a:lnTo>
                  <a:lnTo>
                    <a:pt x="1091529" y="964515"/>
                  </a:lnTo>
                  <a:lnTo>
                    <a:pt x="0" y="9645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a:off x="12692519" y="212389"/>
              <a:ext cx="936628" cy="936628"/>
            </a:xfrm>
            <a:custGeom>
              <a:avLst/>
              <a:gdLst/>
              <a:ahLst/>
              <a:cxnLst/>
              <a:rect l="l" t="t" r="r" b="b"/>
              <a:pathLst>
                <a:path w="936628" h="936628">
                  <a:moveTo>
                    <a:pt x="0" y="0"/>
                  </a:moveTo>
                  <a:lnTo>
                    <a:pt x="936628" y="0"/>
                  </a:lnTo>
                  <a:lnTo>
                    <a:pt x="936628" y="936628"/>
                  </a:lnTo>
                  <a:lnTo>
                    <a:pt x="0" y="9366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7904292" y="0"/>
              <a:ext cx="830746" cy="1405068"/>
            </a:xfrm>
            <a:custGeom>
              <a:avLst/>
              <a:gdLst/>
              <a:ahLst/>
              <a:cxnLst/>
              <a:rect l="l" t="t" r="r" b="b"/>
              <a:pathLst>
                <a:path w="830746" h="1405068">
                  <a:moveTo>
                    <a:pt x="0" y="0"/>
                  </a:moveTo>
                  <a:lnTo>
                    <a:pt x="830746" y="0"/>
                  </a:lnTo>
                  <a:lnTo>
                    <a:pt x="830746" y="1405068"/>
                  </a:lnTo>
                  <a:lnTo>
                    <a:pt x="0" y="14050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3249073" y="3761"/>
              <a:ext cx="1184012" cy="1328484"/>
            </a:xfrm>
            <a:custGeom>
              <a:avLst/>
              <a:gdLst/>
              <a:ahLst/>
              <a:cxnLst/>
              <a:rect l="l" t="t" r="r" b="b"/>
              <a:pathLst>
                <a:path w="1184012" h="1328484">
                  <a:moveTo>
                    <a:pt x="0" y="0"/>
                  </a:moveTo>
                  <a:lnTo>
                    <a:pt x="1184011" y="0"/>
                  </a:lnTo>
                  <a:lnTo>
                    <a:pt x="1184011" y="1328484"/>
                  </a:lnTo>
                  <a:lnTo>
                    <a:pt x="0" y="13284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TextBox 26"/>
            <p:cNvSpPr txBox="1"/>
            <p:nvPr/>
          </p:nvSpPr>
          <p:spPr>
            <a:xfrm>
              <a:off x="0" y="3213835"/>
              <a:ext cx="6426441" cy="6558492"/>
            </a:xfrm>
            <a:prstGeom prst="rect">
              <a:avLst/>
            </a:prstGeom>
          </p:spPr>
          <p:txBody>
            <a:bodyPr lIns="0" tIns="0" rIns="0" bIns="0" rtlCol="0" anchor="t">
              <a:spAutoFit/>
            </a:bodyPr>
            <a:lstStyle/>
            <a:p>
              <a:pPr marL="863601" lvl="2" indent="-287867" algn="l">
                <a:lnSpc>
                  <a:spcPts val="2800"/>
                </a:lnSpc>
                <a:buFont typeface="Arial"/>
                <a:buChar char="⚬"/>
              </a:pPr>
              <a:r>
                <a:rPr lang="en-US" sz="2000" b="1" spc="70">
                  <a:solidFill>
                    <a:srgbClr val="210026"/>
                  </a:solidFill>
                  <a:latin typeface="Cousine Bold"/>
                  <a:ea typeface="Cousine Bold"/>
                  <a:cs typeface="Cousine Bold"/>
                  <a:sym typeface="Cousine Bold"/>
                </a:rPr>
                <a:t>SUSCRIPCIÓN MENSUAL</a:t>
              </a:r>
              <a:r>
                <a:rPr lang="en-US" sz="2000" spc="70">
                  <a:solidFill>
                    <a:srgbClr val="210026"/>
                  </a:solidFill>
                  <a:latin typeface="Cousine"/>
                  <a:ea typeface="Cousine"/>
                  <a:cs typeface="Cousine"/>
                  <a:sym typeface="Cousine"/>
                </a:rPr>
                <a:t>: de 4,59€ a 46€ al mes. </a:t>
              </a:r>
            </a:p>
            <a:p>
              <a:pPr marL="863601" lvl="2" indent="-287867" algn="l">
                <a:lnSpc>
                  <a:spcPts val="2800"/>
                </a:lnSpc>
                <a:buFont typeface="Arial"/>
                <a:buChar char="⚬"/>
              </a:pPr>
              <a:r>
                <a:rPr lang="en-US" sz="2000" b="1" spc="70">
                  <a:solidFill>
                    <a:srgbClr val="210026"/>
                  </a:solidFill>
                  <a:latin typeface="Cousine Bold"/>
                  <a:ea typeface="Cousine Bold"/>
                  <a:cs typeface="Cousine Bold"/>
                  <a:sym typeface="Cousine Bold"/>
                </a:rPr>
                <a:t>Propinas:</a:t>
              </a:r>
              <a:r>
                <a:rPr lang="en-US" sz="2000" spc="70">
                  <a:solidFill>
                    <a:srgbClr val="210026"/>
                  </a:solidFill>
                  <a:latin typeface="Cousine"/>
                  <a:ea typeface="Cousine"/>
                  <a:cs typeface="Cousine"/>
                  <a:sym typeface="Cousine"/>
                </a:rPr>
                <a:t> cantidad de dinero adicional para ver algo más concreto.</a:t>
              </a:r>
            </a:p>
            <a:p>
              <a:pPr marL="863601" lvl="2" indent="-287867" algn="l">
                <a:lnSpc>
                  <a:spcPts val="2800"/>
                </a:lnSpc>
                <a:buFont typeface="Arial"/>
                <a:buChar char="⚬"/>
              </a:pPr>
              <a:r>
                <a:rPr lang="en-US" sz="2000" b="1" spc="70">
                  <a:solidFill>
                    <a:srgbClr val="210026"/>
                  </a:solidFill>
                  <a:latin typeface="Cousine Bold"/>
                  <a:ea typeface="Cousine Bold"/>
                  <a:cs typeface="Cousine Bold"/>
                  <a:sym typeface="Cousine Bold"/>
                </a:rPr>
                <a:t>Mensajes de pago</a:t>
              </a:r>
              <a:r>
                <a:rPr lang="en-US" sz="2000" spc="70">
                  <a:solidFill>
                    <a:srgbClr val="210026"/>
                  </a:solidFill>
                  <a:latin typeface="Cousine"/>
                  <a:ea typeface="Cousine"/>
                  <a:cs typeface="Cousine"/>
                  <a:sym typeface="Cousine"/>
                </a:rPr>
                <a:t>: manteniendo la comunicación directa con sus suscriptores y fidelizarles, respondiendo a preguntas y solicitudes.</a:t>
              </a:r>
            </a:p>
            <a:p>
              <a:pPr algn="l">
                <a:lnSpc>
                  <a:spcPts val="2800"/>
                </a:lnSpc>
              </a:pPr>
              <a:endParaRPr lang="en-US" sz="2000" spc="70">
                <a:solidFill>
                  <a:srgbClr val="210026"/>
                </a:solidFill>
                <a:latin typeface="Cousine"/>
                <a:ea typeface="Cousine"/>
                <a:cs typeface="Cousine"/>
                <a:sym typeface="Cousine"/>
              </a:endParaRPr>
            </a:p>
            <a:p>
              <a:pPr algn="l">
                <a:lnSpc>
                  <a:spcPts val="2800"/>
                </a:lnSpc>
              </a:pPr>
              <a:endParaRPr lang="en-US" sz="2000" spc="70">
                <a:solidFill>
                  <a:srgbClr val="210026"/>
                </a:solidFill>
                <a:latin typeface="Cousine"/>
                <a:ea typeface="Cousine"/>
                <a:cs typeface="Cousine"/>
                <a:sym typeface="Cousine"/>
              </a:endParaRPr>
            </a:p>
          </p:txBody>
        </p:sp>
        <p:sp>
          <p:nvSpPr>
            <p:cNvPr id="27" name="TextBox 27"/>
            <p:cNvSpPr txBox="1"/>
            <p:nvPr/>
          </p:nvSpPr>
          <p:spPr>
            <a:xfrm>
              <a:off x="5634844" y="3037444"/>
              <a:ext cx="5768589" cy="3739092"/>
            </a:xfrm>
            <a:prstGeom prst="rect">
              <a:avLst/>
            </a:prstGeom>
          </p:spPr>
          <p:txBody>
            <a:bodyPr lIns="0" tIns="0" rIns="0" bIns="0" rtlCol="0" anchor="t">
              <a:spAutoFit/>
            </a:bodyPr>
            <a:lstStyle/>
            <a:p>
              <a:pPr marL="863601" lvl="2" indent="-287867" algn="l">
                <a:lnSpc>
                  <a:spcPts val="2800"/>
                </a:lnSpc>
                <a:buFont typeface="Arial"/>
                <a:buChar char="⚬"/>
              </a:pPr>
              <a:r>
                <a:rPr lang="en-US" sz="2000" b="1" spc="70">
                  <a:solidFill>
                    <a:srgbClr val="210026"/>
                  </a:solidFill>
                  <a:latin typeface="Cousine Bold"/>
                  <a:ea typeface="Cousine Bold"/>
                  <a:cs typeface="Cousine Bold"/>
                  <a:sym typeface="Cousine Bold"/>
                </a:rPr>
                <a:t>PAY-PER-VIEW: </a:t>
              </a:r>
              <a:r>
                <a:rPr lang="en-US" sz="2000" spc="70">
                  <a:solidFill>
                    <a:srgbClr val="210026"/>
                  </a:solidFill>
                  <a:latin typeface="Cousine"/>
                  <a:ea typeface="Cousine"/>
                  <a:cs typeface="Cousine"/>
                  <a:sym typeface="Cousine"/>
                </a:rPr>
                <a:t>COMERCIALIZACIÓN DE FOTOS Y VIDEOS.</a:t>
              </a:r>
            </a:p>
            <a:p>
              <a:pPr marL="863601" lvl="2" indent="-287867" algn="l">
                <a:lnSpc>
                  <a:spcPts val="2800"/>
                </a:lnSpc>
                <a:buFont typeface="Arial"/>
                <a:buChar char="⚬"/>
              </a:pPr>
              <a:r>
                <a:rPr lang="en-US" sz="2000" b="1" spc="70">
                  <a:solidFill>
                    <a:srgbClr val="210026"/>
                  </a:solidFill>
                  <a:latin typeface="Cousine Bold"/>
                  <a:ea typeface="Cousine Bold"/>
                  <a:cs typeface="Cousine Bold"/>
                  <a:sym typeface="Cousine Bold"/>
                </a:rPr>
                <a:t>Emisiones en vivo: </a:t>
              </a:r>
              <a:r>
                <a:rPr lang="en-US" sz="2000" i="1" spc="70">
                  <a:solidFill>
                    <a:srgbClr val="210026"/>
                  </a:solidFill>
                  <a:latin typeface="Cousine Italics"/>
                  <a:ea typeface="Cousine Italics"/>
                  <a:cs typeface="Cousine Italics"/>
                  <a:sym typeface="Cousine Italics"/>
                </a:rPr>
                <a:t>streaming</a:t>
              </a:r>
              <a:r>
                <a:rPr lang="en-US" sz="2000" spc="70">
                  <a:solidFill>
                    <a:srgbClr val="210026"/>
                  </a:solidFill>
                  <a:latin typeface="Cousine"/>
                  <a:ea typeface="Cousine"/>
                  <a:cs typeface="Cousine"/>
                  <a:sym typeface="Cousine"/>
                </a:rPr>
                <a:t>, la primera parte gratuita y la última de pago.</a:t>
              </a:r>
            </a:p>
            <a:p>
              <a:pPr algn="l">
                <a:lnSpc>
                  <a:spcPts val="2800"/>
                </a:lnSpc>
              </a:pPr>
              <a:endParaRPr lang="en-US" sz="2000" spc="70">
                <a:solidFill>
                  <a:srgbClr val="210026"/>
                </a:solidFill>
                <a:latin typeface="Cousine"/>
                <a:ea typeface="Cousine"/>
                <a:cs typeface="Cousine"/>
                <a:sym typeface="Cousine"/>
              </a:endParaRPr>
            </a:p>
          </p:txBody>
        </p:sp>
        <p:sp>
          <p:nvSpPr>
            <p:cNvPr id="28" name="TextBox 28"/>
            <p:cNvSpPr txBox="1"/>
            <p:nvPr/>
          </p:nvSpPr>
          <p:spPr>
            <a:xfrm>
              <a:off x="10847570" y="3037444"/>
              <a:ext cx="5836729" cy="5148792"/>
            </a:xfrm>
            <a:prstGeom prst="rect">
              <a:avLst/>
            </a:prstGeom>
          </p:spPr>
          <p:txBody>
            <a:bodyPr lIns="0" tIns="0" rIns="0" bIns="0" rtlCol="0" anchor="t">
              <a:spAutoFit/>
            </a:bodyPr>
            <a:lstStyle/>
            <a:p>
              <a:pPr marL="431801" lvl="1" indent="-215900" algn="l">
                <a:lnSpc>
                  <a:spcPts val="2800"/>
                </a:lnSpc>
                <a:buFont typeface="Arial"/>
                <a:buChar char="•"/>
              </a:pPr>
              <a:r>
                <a:rPr lang="en-US" sz="2000" b="1" spc="70">
                  <a:solidFill>
                    <a:srgbClr val="210026"/>
                  </a:solidFill>
                  <a:latin typeface="Cousine Bold"/>
                  <a:ea typeface="Cousine Bold"/>
                  <a:cs typeface="Cousine Bold"/>
                  <a:sym typeface="Cousine Bold"/>
                </a:rPr>
                <a:t>SERVICIO DE COACHING: </a:t>
              </a:r>
              <a:r>
                <a:rPr lang="en-US" sz="2000" spc="70">
                  <a:solidFill>
                    <a:srgbClr val="210026"/>
                  </a:solidFill>
                  <a:latin typeface="Cousine"/>
                  <a:ea typeface="Cousine"/>
                  <a:cs typeface="Cousine"/>
                  <a:sym typeface="Cousine"/>
                </a:rPr>
                <a:t>CREADORAS DE CONTENIDO QUE HAN TENIDO ÉXITO PUEDEN LLEGAR A VENDER SUS CLAVES, CONSEJOS, Y ACOMPAÑAN A FUTURAS CREADORAS DE CONTENIDO.</a:t>
              </a:r>
            </a:p>
            <a:p>
              <a:pPr marL="431801" lvl="1" indent="-215900" algn="l">
                <a:lnSpc>
                  <a:spcPts val="2800"/>
                </a:lnSpc>
                <a:buFont typeface="Arial"/>
                <a:buChar char="•"/>
              </a:pPr>
              <a:r>
                <a:rPr lang="en-US" sz="2000" b="1" spc="70">
                  <a:solidFill>
                    <a:srgbClr val="210026"/>
                  </a:solidFill>
                  <a:latin typeface="Cousine Bold"/>
                  <a:ea typeface="Cousine Bold"/>
                  <a:cs typeface="Cousine Bold"/>
                  <a:sym typeface="Cousine Bold"/>
                </a:rPr>
                <a:t>GESTORES VIRTUALES:</a:t>
              </a:r>
              <a:r>
                <a:rPr lang="en-US" sz="2000" spc="70">
                  <a:solidFill>
                    <a:srgbClr val="210026"/>
                  </a:solidFill>
                  <a:latin typeface="Cousine"/>
                  <a:ea typeface="Cousine"/>
                  <a:cs typeface="Cousine"/>
                  <a:sym typeface="Cousine"/>
                </a:rPr>
                <a:t> PARA RESPONDER MENSAJES Y CAPTAR NUEVOS SUSCRIPTORES (AGENCIAS).</a:t>
              </a:r>
            </a:p>
          </p:txBody>
        </p:sp>
        <p:sp>
          <p:nvSpPr>
            <p:cNvPr id="29" name="TextBox 29"/>
            <p:cNvSpPr txBox="1"/>
            <p:nvPr/>
          </p:nvSpPr>
          <p:spPr>
            <a:xfrm>
              <a:off x="15806272" y="2908671"/>
              <a:ext cx="7029133" cy="4678892"/>
            </a:xfrm>
            <a:prstGeom prst="rect">
              <a:avLst/>
            </a:prstGeom>
          </p:spPr>
          <p:txBody>
            <a:bodyPr lIns="0" tIns="0" rIns="0" bIns="0" rtlCol="0" anchor="t">
              <a:spAutoFit/>
            </a:bodyPr>
            <a:lstStyle/>
            <a:p>
              <a:pPr marL="863601" lvl="2" indent="-287867" algn="l">
                <a:lnSpc>
                  <a:spcPts val="2800"/>
                </a:lnSpc>
                <a:buFont typeface="Arial"/>
                <a:buChar char="⚬"/>
              </a:pPr>
              <a:r>
                <a:rPr lang="en-US" sz="2000" b="1" spc="70">
                  <a:solidFill>
                    <a:srgbClr val="210026"/>
                  </a:solidFill>
                  <a:latin typeface="Cousine Bold"/>
                  <a:ea typeface="Cousine Bold"/>
                  <a:cs typeface="Cousine Bold"/>
                  <a:sym typeface="Cousine Bold"/>
                </a:rPr>
                <a:t>CANALES CRUZADOS: </a:t>
              </a:r>
              <a:r>
                <a:rPr lang="en-US" sz="2000" spc="70">
                  <a:solidFill>
                    <a:srgbClr val="210026"/>
                  </a:solidFill>
                  <a:latin typeface="Cousine"/>
                  <a:ea typeface="Cousine"/>
                  <a:cs typeface="Cousine"/>
                  <a:sym typeface="Cousine"/>
                </a:rPr>
                <a:t>LLEVAR TRÁFICO DESDE OTRAS REDES AL PERFIL DE ONLYFANS.</a:t>
              </a:r>
            </a:p>
            <a:p>
              <a:pPr marL="863601" lvl="2" indent="-287867" algn="l">
                <a:lnSpc>
                  <a:spcPts val="2800"/>
                </a:lnSpc>
                <a:buFont typeface="Arial"/>
                <a:buChar char="⚬"/>
              </a:pPr>
              <a:r>
                <a:rPr lang="en-US" sz="2000" b="1" spc="70">
                  <a:solidFill>
                    <a:srgbClr val="210026"/>
                  </a:solidFill>
                  <a:latin typeface="Cousine Bold"/>
                  <a:ea typeface="Cousine Bold"/>
                  <a:cs typeface="Cousine Bold"/>
                  <a:sym typeface="Cousine Bold"/>
                </a:rPr>
                <a:t>Promociones: </a:t>
              </a:r>
              <a:r>
                <a:rPr lang="en-US" sz="2000" spc="70">
                  <a:solidFill>
                    <a:srgbClr val="210026"/>
                  </a:solidFill>
                  <a:latin typeface="Cousine"/>
                  <a:ea typeface="Cousine"/>
                  <a:cs typeface="Cousine"/>
                  <a:sym typeface="Cousine"/>
                </a:rPr>
                <a:t>descuentos para suscribirse tres meses, seis meses o un año. Incluso enviarles descuentos adicionales a fans concretos.</a:t>
              </a:r>
            </a:p>
            <a:p>
              <a:pPr algn="ctr">
                <a:lnSpc>
                  <a:spcPts val="2800"/>
                </a:lnSpc>
              </a:pPr>
              <a:endParaRPr lang="en-US" sz="2000" spc="70">
                <a:solidFill>
                  <a:srgbClr val="210026"/>
                </a:solidFill>
                <a:latin typeface="Cousine"/>
                <a:ea typeface="Cousine"/>
                <a:cs typeface="Cousine"/>
                <a:sym typeface="Cousine"/>
              </a:endParaRPr>
            </a:p>
          </p:txBody>
        </p:sp>
        <p:sp>
          <p:nvSpPr>
            <p:cNvPr id="30" name="TextBox 30"/>
            <p:cNvSpPr txBox="1"/>
            <p:nvPr/>
          </p:nvSpPr>
          <p:spPr>
            <a:xfrm>
              <a:off x="3479516" y="1863910"/>
              <a:ext cx="723126" cy="863838"/>
            </a:xfrm>
            <a:prstGeom prst="rect">
              <a:avLst/>
            </a:prstGeom>
          </p:spPr>
          <p:txBody>
            <a:bodyPr lIns="0" tIns="0" rIns="0" bIns="0" rtlCol="0" anchor="t">
              <a:spAutoFit/>
            </a:bodyPr>
            <a:lstStyle/>
            <a:p>
              <a:pPr algn="ctr">
                <a:lnSpc>
                  <a:spcPts val="4442"/>
                </a:lnSpc>
              </a:pPr>
              <a:r>
                <a:rPr lang="en-US" sz="3796" b="1">
                  <a:solidFill>
                    <a:srgbClr val="210026"/>
                  </a:solidFill>
                  <a:latin typeface="Agrandir Bold"/>
                  <a:ea typeface="Agrandir Bold"/>
                  <a:cs typeface="Agrandir Bold"/>
                  <a:sym typeface="Agrandir Bold"/>
                </a:rPr>
                <a:t>1</a:t>
              </a:r>
            </a:p>
          </p:txBody>
        </p:sp>
        <p:sp>
          <p:nvSpPr>
            <p:cNvPr id="31" name="TextBox 31"/>
            <p:cNvSpPr txBox="1"/>
            <p:nvPr/>
          </p:nvSpPr>
          <p:spPr>
            <a:xfrm>
              <a:off x="7973813" y="1863910"/>
              <a:ext cx="723126" cy="863838"/>
            </a:xfrm>
            <a:prstGeom prst="rect">
              <a:avLst/>
            </a:prstGeom>
          </p:spPr>
          <p:txBody>
            <a:bodyPr lIns="0" tIns="0" rIns="0" bIns="0" rtlCol="0" anchor="t">
              <a:spAutoFit/>
            </a:bodyPr>
            <a:lstStyle/>
            <a:p>
              <a:pPr algn="ctr">
                <a:lnSpc>
                  <a:spcPts val="4442"/>
                </a:lnSpc>
              </a:pPr>
              <a:r>
                <a:rPr lang="en-US" sz="3796" b="1">
                  <a:solidFill>
                    <a:srgbClr val="210026"/>
                  </a:solidFill>
                  <a:latin typeface="Agrandir Bold"/>
                  <a:ea typeface="Agrandir Bold"/>
                  <a:cs typeface="Agrandir Bold"/>
                  <a:sym typeface="Agrandir Bold"/>
                </a:rPr>
                <a:t>2</a:t>
              </a:r>
            </a:p>
          </p:txBody>
        </p:sp>
        <p:sp>
          <p:nvSpPr>
            <p:cNvPr id="32" name="TextBox 32"/>
            <p:cNvSpPr txBox="1"/>
            <p:nvPr/>
          </p:nvSpPr>
          <p:spPr>
            <a:xfrm>
              <a:off x="12837370" y="1876610"/>
              <a:ext cx="723126" cy="863838"/>
            </a:xfrm>
            <a:prstGeom prst="rect">
              <a:avLst/>
            </a:prstGeom>
          </p:spPr>
          <p:txBody>
            <a:bodyPr lIns="0" tIns="0" rIns="0" bIns="0" rtlCol="0" anchor="t">
              <a:spAutoFit/>
            </a:bodyPr>
            <a:lstStyle/>
            <a:p>
              <a:pPr algn="ctr">
                <a:lnSpc>
                  <a:spcPts val="4442"/>
                </a:lnSpc>
              </a:pPr>
              <a:r>
                <a:rPr lang="en-US" sz="3796" b="1">
                  <a:solidFill>
                    <a:srgbClr val="210026"/>
                  </a:solidFill>
                  <a:latin typeface="Agrandir Bold"/>
                  <a:ea typeface="Agrandir Bold"/>
                  <a:cs typeface="Agrandir Bold"/>
                  <a:sym typeface="Agrandir Bold"/>
                </a:rPr>
                <a:t>3</a:t>
              </a:r>
            </a:p>
          </p:txBody>
        </p:sp>
        <p:sp>
          <p:nvSpPr>
            <p:cNvPr id="33" name="TextBox 33"/>
            <p:cNvSpPr txBox="1"/>
            <p:nvPr/>
          </p:nvSpPr>
          <p:spPr>
            <a:xfrm>
              <a:off x="17908923" y="1764083"/>
              <a:ext cx="723126" cy="863838"/>
            </a:xfrm>
            <a:prstGeom prst="rect">
              <a:avLst/>
            </a:prstGeom>
          </p:spPr>
          <p:txBody>
            <a:bodyPr lIns="0" tIns="0" rIns="0" bIns="0" rtlCol="0" anchor="t">
              <a:spAutoFit/>
            </a:bodyPr>
            <a:lstStyle/>
            <a:p>
              <a:pPr algn="ctr">
                <a:lnSpc>
                  <a:spcPts val="4442"/>
                </a:lnSpc>
              </a:pPr>
              <a:r>
                <a:rPr lang="en-US" sz="3796" b="1">
                  <a:solidFill>
                    <a:srgbClr val="210026"/>
                  </a:solidFill>
                  <a:latin typeface="Agrandir Bold"/>
                  <a:ea typeface="Agrandir Bold"/>
                  <a:cs typeface="Agrandir Bold"/>
                  <a:sym typeface="Agrandir Bold"/>
                </a:rPr>
                <a:t>4</a:t>
              </a:r>
            </a:p>
          </p:txBody>
        </p:sp>
      </p:grpSp>
      <p:sp>
        <p:nvSpPr>
          <p:cNvPr id="34" name="Freeform 34"/>
          <p:cNvSpPr/>
          <p:nvPr/>
        </p:nvSpPr>
        <p:spPr>
          <a:xfrm>
            <a:off x="2264000" y="9782696"/>
            <a:ext cx="554942" cy="504304"/>
          </a:xfrm>
          <a:custGeom>
            <a:avLst/>
            <a:gdLst/>
            <a:ahLst/>
            <a:cxnLst/>
            <a:rect l="l" t="t" r="r" b="b"/>
            <a:pathLst>
              <a:path w="554942" h="504304">
                <a:moveTo>
                  <a:pt x="0" y="0"/>
                </a:moveTo>
                <a:lnTo>
                  <a:pt x="554942" y="0"/>
                </a:lnTo>
                <a:lnTo>
                  <a:pt x="554942" y="504304"/>
                </a:lnTo>
                <a:lnTo>
                  <a:pt x="0" y="5043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5" name="Freeform 35"/>
          <p:cNvSpPr/>
          <p:nvPr/>
        </p:nvSpPr>
        <p:spPr>
          <a:xfrm rot="934753">
            <a:off x="15796227" y="9083995"/>
            <a:ext cx="1170862" cy="788868"/>
          </a:xfrm>
          <a:custGeom>
            <a:avLst/>
            <a:gdLst/>
            <a:ahLst/>
            <a:cxnLst/>
            <a:rect l="l" t="t" r="r" b="b"/>
            <a:pathLst>
              <a:path w="1170862" h="788868">
                <a:moveTo>
                  <a:pt x="0" y="0"/>
                </a:moveTo>
                <a:lnTo>
                  <a:pt x="1170862" y="0"/>
                </a:lnTo>
                <a:lnTo>
                  <a:pt x="1170862" y="788868"/>
                </a:lnTo>
                <a:lnTo>
                  <a:pt x="0" y="7888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6" name="TextBox 36"/>
          <p:cNvSpPr txBox="1"/>
          <p:nvPr/>
        </p:nvSpPr>
        <p:spPr>
          <a:xfrm>
            <a:off x="1573389" y="44026"/>
            <a:ext cx="15141221" cy="1209675"/>
          </a:xfrm>
          <a:prstGeom prst="rect">
            <a:avLst/>
          </a:prstGeom>
        </p:spPr>
        <p:txBody>
          <a:bodyPr lIns="0" tIns="0" rIns="0" bIns="0" rtlCol="0" anchor="t">
            <a:spAutoFit/>
          </a:bodyPr>
          <a:lstStyle/>
          <a:p>
            <a:pPr algn="ctr">
              <a:lnSpc>
                <a:spcPts val="8400"/>
              </a:lnSpc>
              <a:spcBef>
                <a:spcPct val="0"/>
              </a:spcBef>
            </a:pPr>
            <a:r>
              <a:rPr lang="en-US" sz="6000" b="1">
                <a:solidFill>
                  <a:srgbClr val="210026"/>
                </a:solidFill>
                <a:latin typeface="Agrandir Wide Bold"/>
                <a:ea typeface="Agrandir Wide Bold"/>
                <a:cs typeface="Agrandir Wide Bold"/>
                <a:sym typeface="Agrandir Wide Bold"/>
              </a:rPr>
              <a:t>¿Cómo funciona Onlyfans?</a:t>
            </a:r>
          </a:p>
        </p:txBody>
      </p:sp>
      <p:sp>
        <p:nvSpPr>
          <p:cNvPr id="37" name="TextBox 37"/>
          <p:cNvSpPr txBox="1"/>
          <p:nvPr/>
        </p:nvSpPr>
        <p:spPr>
          <a:xfrm>
            <a:off x="3088589" y="9855190"/>
            <a:ext cx="13078123" cy="282723"/>
          </a:xfrm>
          <a:prstGeom prst="rect">
            <a:avLst/>
          </a:prstGeom>
        </p:spPr>
        <p:txBody>
          <a:bodyPr lIns="0" tIns="0" rIns="0" bIns="0" rtlCol="0" anchor="t">
            <a:spAutoFit/>
          </a:bodyPr>
          <a:lstStyle/>
          <a:p>
            <a:pPr algn="ctr">
              <a:lnSpc>
                <a:spcPts val="2266"/>
              </a:lnSpc>
              <a:spcBef>
                <a:spcPct val="0"/>
              </a:spcBef>
            </a:pPr>
            <a:r>
              <a:rPr lang="en-US" sz="1619">
                <a:solidFill>
                  <a:srgbClr val="210026"/>
                </a:solidFill>
                <a:latin typeface="Cousine"/>
                <a:ea typeface="Cousine"/>
                <a:cs typeface="Cousine"/>
                <a:sym typeface="Cousine"/>
              </a:rPr>
              <a:t>La plataforma se queda con el 20% de los beneficios de las creadoras de contenido. PLATAFORMA PROXENETA.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803514" y="-945101"/>
            <a:ext cx="12721014" cy="13222771"/>
          </a:xfrm>
          <a:custGeom>
            <a:avLst/>
            <a:gdLst/>
            <a:ahLst/>
            <a:cxnLst/>
            <a:rect l="l" t="t" r="r" b="b"/>
            <a:pathLst>
              <a:path w="12721014" h="13222771">
                <a:moveTo>
                  <a:pt x="0" y="0"/>
                </a:moveTo>
                <a:lnTo>
                  <a:pt x="12721014" y="0"/>
                </a:lnTo>
                <a:lnTo>
                  <a:pt x="12721014" y="13222771"/>
                </a:lnTo>
                <a:lnTo>
                  <a:pt x="0" y="13222771"/>
                </a:lnTo>
                <a:lnTo>
                  <a:pt x="0" y="0"/>
                </a:lnTo>
                <a:close/>
              </a:path>
            </a:pathLst>
          </a:custGeom>
          <a:blipFill>
            <a:blip r:embed="rId3">
              <a:alphaModFix amt="50000"/>
            </a:blip>
            <a:stretch>
              <a:fillRect l="-8285" r="-11883" b="-99"/>
            </a:stretch>
          </a:blipFill>
        </p:spPr>
      </p:sp>
      <p:grpSp>
        <p:nvGrpSpPr>
          <p:cNvPr id="4" name="Group 4"/>
          <p:cNvGrpSpPr/>
          <p:nvPr/>
        </p:nvGrpSpPr>
        <p:grpSpPr>
          <a:xfrm>
            <a:off x="2384246" y="2431055"/>
            <a:ext cx="11168779" cy="6405388"/>
            <a:chOff x="0" y="0"/>
            <a:chExt cx="2524883" cy="1448041"/>
          </a:xfrm>
        </p:grpSpPr>
        <p:sp>
          <p:nvSpPr>
            <p:cNvPr id="5" name="Freeform 5"/>
            <p:cNvSpPr/>
            <p:nvPr/>
          </p:nvSpPr>
          <p:spPr>
            <a:xfrm>
              <a:off x="0" y="0"/>
              <a:ext cx="2524883" cy="1448041"/>
            </a:xfrm>
            <a:custGeom>
              <a:avLst/>
              <a:gdLst/>
              <a:ahLst/>
              <a:cxnLst/>
              <a:rect l="l" t="t" r="r" b="b"/>
              <a:pathLst>
                <a:path w="2524883" h="1448041">
                  <a:moveTo>
                    <a:pt x="34659" y="0"/>
                  </a:moveTo>
                  <a:lnTo>
                    <a:pt x="2490224" y="0"/>
                  </a:lnTo>
                  <a:cubicBezTo>
                    <a:pt x="2509366" y="0"/>
                    <a:pt x="2524883" y="15517"/>
                    <a:pt x="2524883" y="34659"/>
                  </a:cubicBezTo>
                  <a:lnTo>
                    <a:pt x="2524883" y="1413383"/>
                  </a:lnTo>
                  <a:cubicBezTo>
                    <a:pt x="2524883" y="1432524"/>
                    <a:pt x="2509366" y="1448041"/>
                    <a:pt x="2490224" y="1448041"/>
                  </a:cubicBezTo>
                  <a:lnTo>
                    <a:pt x="34659" y="1448041"/>
                  </a:lnTo>
                  <a:cubicBezTo>
                    <a:pt x="15517" y="1448041"/>
                    <a:pt x="0" y="1432524"/>
                    <a:pt x="0" y="1413383"/>
                  </a:cubicBezTo>
                  <a:lnTo>
                    <a:pt x="0" y="34659"/>
                  </a:lnTo>
                  <a:cubicBezTo>
                    <a:pt x="0" y="15517"/>
                    <a:pt x="15517" y="0"/>
                    <a:pt x="34659" y="0"/>
                  </a:cubicBezTo>
                  <a:close/>
                </a:path>
              </a:pathLst>
            </a:custGeom>
            <a:solidFill>
              <a:srgbClr val="FFFFFF"/>
            </a:solidFill>
            <a:ln cap="rnd">
              <a:noFill/>
              <a:prstDash val="solid"/>
              <a:round/>
            </a:ln>
          </p:spPr>
        </p:sp>
        <p:sp>
          <p:nvSpPr>
            <p:cNvPr id="6" name="TextBox 6"/>
            <p:cNvSpPr txBox="1"/>
            <p:nvPr/>
          </p:nvSpPr>
          <p:spPr>
            <a:xfrm>
              <a:off x="0" y="-28575"/>
              <a:ext cx="2524883" cy="1476616"/>
            </a:xfrm>
            <a:prstGeom prst="rect">
              <a:avLst/>
            </a:prstGeom>
          </p:spPr>
          <p:txBody>
            <a:bodyPr lIns="71438" tIns="71438" rIns="71438" bIns="71438" rtlCol="0" anchor="ctr"/>
            <a:lstStyle/>
            <a:p>
              <a:pPr algn="ctr">
                <a:lnSpc>
                  <a:spcPts val="2266"/>
                </a:lnSpc>
              </a:pPr>
              <a:endParaRPr/>
            </a:p>
          </p:txBody>
        </p:sp>
      </p:grpSp>
      <p:grpSp>
        <p:nvGrpSpPr>
          <p:cNvPr id="7" name="Group 7"/>
          <p:cNvGrpSpPr>
            <a:grpSpLocks noChangeAspect="1"/>
          </p:cNvGrpSpPr>
          <p:nvPr/>
        </p:nvGrpSpPr>
        <p:grpSpPr>
          <a:xfrm>
            <a:off x="12187396" y="1250933"/>
            <a:ext cx="3433333" cy="6793439"/>
            <a:chOff x="0" y="0"/>
            <a:chExt cx="2620010" cy="5184140"/>
          </a:xfrm>
        </p:grpSpPr>
        <p:sp>
          <p:nvSpPr>
            <p:cNvPr id="8" name="Freeform 8"/>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210026"/>
            </a:solidFill>
          </p:spPr>
        </p:sp>
        <p:sp>
          <p:nvSpPr>
            <p:cNvPr id="9" name="Freeform 9"/>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105308" r="-155862"/>
              </a:stretch>
            </a:blipFill>
          </p:spPr>
        </p:sp>
        <p:sp>
          <p:nvSpPr>
            <p:cNvPr id="10" name="Freeform 10"/>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FFFFFF"/>
            </a:solidFill>
          </p:spPr>
        </p:sp>
        <p:sp>
          <p:nvSpPr>
            <p:cNvPr id="11" name="Freeform 11"/>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FFFFFF"/>
            </a:solidFill>
          </p:spPr>
        </p:sp>
        <p:sp>
          <p:nvSpPr>
            <p:cNvPr id="12" name="Freeform 12"/>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10026"/>
            </a:solidFill>
          </p:spPr>
        </p:sp>
        <p:sp>
          <p:nvSpPr>
            <p:cNvPr id="13" name="Freeform 13"/>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10026"/>
            </a:solidFill>
          </p:spPr>
        </p:sp>
        <p:sp>
          <p:nvSpPr>
            <p:cNvPr id="14" name="Freeform 14"/>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10026"/>
            </a:solidFill>
          </p:spPr>
        </p:sp>
        <p:sp>
          <p:nvSpPr>
            <p:cNvPr id="15" name="Freeform 15"/>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10026"/>
            </a:solidFill>
          </p:spPr>
        </p:sp>
        <p:sp>
          <p:nvSpPr>
            <p:cNvPr id="16" name="Freeform 16"/>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FFFFFF"/>
            </a:solidFill>
          </p:spPr>
        </p:sp>
      </p:grpSp>
      <p:sp>
        <p:nvSpPr>
          <p:cNvPr id="17" name="TextBox 17"/>
          <p:cNvSpPr txBox="1"/>
          <p:nvPr/>
        </p:nvSpPr>
        <p:spPr>
          <a:xfrm>
            <a:off x="3050078" y="2415677"/>
            <a:ext cx="8657502" cy="6788318"/>
          </a:xfrm>
          <a:prstGeom prst="rect">
            <a:avLst/>
          </a:prstGeom>
        </p:spPr>
        <p:txBody>
          <a:bodyPr lIns="0" tIns="0" rIns="0" bIns="0" rtlCol="0" anchor="t">
            <a:spAutoFit/>
          </a:bodyPr>
          <a:lstStyle/>
          <a:p>
            <a:pPr marL="592296" lvl="1" indent="-296148" algn="ctr">
              <a:lnSpc>
                <a:spcPts val="3840"/>
              </a:lnSpc>
              <a:buFont typeface="Arial"/>
              <a:buChar char="•"/>
            </a:pPr>
            <a:r>
              <a:rPr lang="en-US" sz="2743">
                <a:solidFill>
                  <a:srgbClr val="210026"/>
                </a:solidFill>
                <a:latin typeface="Glacial Indifference"/>
                <a:ea typeface="Glacial Indifference"/>
                <a:cs typeface="Glacial Indifference"/>
                <a:sym typeface="Glacial Indifference"/>
              </a:rPr>
              <a:t>Ganancias en agosto de 2023: </a:t>
            </a:r>
            <a:r>
              <a:rPr lang="en-US" sz="2743" b="1">
                <a:solidFill>
                  <a:srgbClr val="210026"/>
                </a:solidFill>
                <a:latin typeface="Glacial Indifference Bold"/>
                <a:ea typeface="Glacial Indifference Bold"/>
                <a:cs typeface="Glacial Indifference Bold"/>
                <a:sym typeface="Glacial Indifference Bold"/>
              </a:rPr>
              <a:t>525 millones de dólares</a:t>
            </a:r>
            <a:r>
              <a:rPr lang="en-US" sz="2743">
                <a:solidFill>
                  <a:srgbClr val="210026"/>
                </a:solidFill>
                <a:latin typeface="Glacial Indifference"/>
                <a:ea typeface="Glacial Indifference"/>
                <a:cs typeface="Glacial Indifference"/>
                <a:sym typeface="Glacial Indifference"/>
              </a:rPr>
              <a:t>, frente a los 432 millones del 2022. </a:t>
            </a:r>
          </a:p>
          <a:p>
            <a:pPr marL="592296" lvl="1" indent="-296148" algn="ctr">
              <a:lnSpc>
                <a:spcPts val="3840"/>
              </a:lnSpc>
              <a:buFont typeface="Arial"/>
              <a:buChar char="•"/>
            </a:pPr>
            <a:r>
              <a:rPr lang="en-US" sz="2743">
                <a:solidFill>
                  <a:srgbClr val="210026"/>
                </a:solidFill>
                <a:latin typeface="Glacial Indifference"/>
                <a:ea typeface="Glacial Indifference"/>
                <a:cs typeface="Glacial Indifference"/>
                <a:sym typeface="Glacial Indifference"/>
              </a:rPr>
              <a:t>Solo en 2023, el número de personas creadoras de contenido en Onlyfans aumentó un </a:t>
            </a:r>
            <a:r>
              <a:rPr lang="en-US" sz="2743" b="1">
                <a:solidFill>
                  <a:srgbClr val="210026"/>
                </a:solidFill>
                <a:latin typeface="Glacial Indifference Bold"/>
                <a:ea typeface="Glacial Indifference Bold"/>
                <a:cs typeface="Glacial Indifference Bold"/>
                <a:sym typeface="Glacial Indifference Bold"/>
              </a:rPr>
              <a:t>47%</a:t>
            </a:r>
            <a:r>
              <a:rPr lang="en-US" sz="2743">
                <a:solidFill>
                  <a:srgbClr val="210026"/>
                </a:solidFill>
                <a:latin typeface="Glacial Indifference"/>
                <a:ea typeface="Glacial Indifference"/>
                <a:cs typeface="Glacial Indifference"/>
                <a:sym typeface="Glacial Indifference"/>
              </a:rPr>
              <a:t> hasta casi 3,2 millones, y el número de usuarios/as aumentó un </a:t>
            </a:r>
            <a:r>
              <a:rPr lang="en-US" sz="2743" b="1">
                <a:solidFill>
                  <a:srgbClr val="210026"/>
                </a:solidFill>
                <a:latin typeface="Glacial Indifference Bold"/>
                <a:ea typeface="Glacial Indifference Bold"/>
                <a:cs typeface="Glacial Indifference Bold"/>
                <a:sym typeface="Glacial Indifference Bold"/>
              </a:rPr>
              <a:t>27%</a:t>
            </a:r>
            <a:r>
              <a:rPr lang="en-US" sz="2743">
                <a:solidFill>
                  <a:srgbClr val="210026"/>
                </a:solidFill>
                <a:latin typeface="Glacial Indifference"/>
                <a:ea typeface="Glacial Indifference"/>
                <a:cs typeface="Glacial Indifference"/>
                <a:sym typeface="Glacial Indifference"/>
              </a:rPr>
              <a:t> hasta cerca de 239 millones. </a:t>
            </a:r>
          </a:p>
          <a:p>
            <a:pPr marL="592296" lvl="1" indent="-296148" algn="ctr">
              <a:lnSpc>
                <a:spcPts val="3840"/>
              </a:lnSpc>
              <a:buFont typeface="Arial"/>
              <a:buChar char="•"/>
            </a:pPr>
            <a:r>
              <a:rPr lang="en-US" sz="2743">
                <a:solidFill>
                  <a:srgbClr val="210026"/>
                </a:solidFill>
                <a:latin typeface="Glacial Indifference"/>
                <a:ea typeface="Glacial Indifference"/>
                <a:cs typeface="Glacial Indifference"/>
                <a:sym typeface="Glacial Indifference"/>
              </a:rPr>
              <a:t>Manyvids, Justforfans, Membershyp, IWantFanClub, AVN Stars, FanCentro, Justforfans, InkedGirls, IsMyGirl, LoyalFans, MyGirlFund, MYM.fans, FanFix…Alguna de estas plataformas están destinadas a la venta de contenido de índole sexual siendo las creadoras de dicho contenido exclusivamente mujeres. </a:t>
            </a:r>
          </a:p>
          <a:p>
            <a:pPr algn="ctr">
              <a:lnSpc>
                <a:spcPts val="3840"/>
              </a:lnSpc>
            </a:pPr>
            <a:endParaRPr lang="en-US" sz="2743">
              <a:solidFill>
                <a:srgbClr val="210026"/>
              </a:solidFill>
              <a:latin typeface="Glacial Indifference"/>
              <a:ea typeface="Glacial Indifference"/>
              <a:cs typeface="Glacial Indifference"/>
              <a:sym typeface="Glacial Indifference"/>
            </a:endParaRPr>
          </a:p>
        </p:txBody>
      </p:sp>
      <p:sp>
        <p:nvSpPr>
          <p:cNvPr id="18" name="TextBox 18"/>
          <p:cNvSpPr txBox="1"/>
          <p:nvPr/>
        </p:nvSpPr>
        <p:spPr>
          <a:xfrm>
            <a:off x="1175995" y="333375"/>
            <a:ext cx="13854790" cy="1276396"/>
          </a:xfrm>
          <a:prstGeom prst="rect">
            <a:avLst/>
          </a:prstGeom>
        </p:spPr>
        <p:txBody>
          <a:bodyPr lIns="0" tIns="0" rIns="0" bIns="0" rtlCol="0" anchor="t">
            <a:spAutoFit/>
          </a:bodyPr>
          <a:lstStyle/>
          <a:p>
            <a:pPr algn="l">
              <a:lnSpc>
                <a:spcPts val="8922"/>
              </a:lnSpc>
            </a:pPr>
            <a:r>
              <a:rPr lang="en-US" sz="6373" b="1">
                <a:solidFill>
                  <a:srgbClr val="210026"/>
                </a:solidFill>
                <a:latin typeface="Agrandir Wide Medium"/>
                <a:ea typeface="Agrandir Wide Medium"/>
                <a:cs typeface="Agrandir Wide Medium"/>
                <a:sym typeface="Agrandir Wide Medium"/>
              </a:rPr>
              <a:t>GANANCIAS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803514" y="-945101"/>
            <a:ext cx="12721014" cy="13222771"/>
          </a:xfrm>
          <a:custGeom>
            <a:avLst/>
            <a:gdLst/>
            <a:ahLst/>
            <a:cxnLst/>
            <a:rect l="l" t="t" r="r" b="b"/>
            <a:pathLst>
              <a:path w="12721014" h="13222771">
                <a:moveTo>
                  <a:pt x="0" y="0"/>
                </a:moveTo>
                <a:lnTo>
                  <a:pt x="12721014" y="0"/>
                </a:lnTo>
                <a:lnTo>
                  <a:pt x="12721014" y="13222771"/>
                </a:lnTo>
                <a:lnTo>
                  <a:pt x="0" y="13222771"/>
                </a:lnTo>
                <a:lnTo>
                  <a:pt x="0" y="0"/>
                </a:lnTo>
                <a:close/>
              </a:path>
            </a:pathLst>
          </a:custGeom>
          <a:blipFill>
            <a:blip r:embed="rId3">
              <a:alphaModFix amt="50000"/>
            </a:blip>
            <a:stretch>
              <a:fillRect l="-8285" r="-11883" b="-99"/>
            </a:stretch>
          </a:blipFill>
        </p:spPr>
      </p:sp>
      <p:grpSp>
        <p:nvGrpSpPr>
          <p:cNvPr id="4" name="Group 4"/>
          <p:cNvGrpSpPr/>
          <p:nvPr/>
        </p:nvGrpSpPr>
        <p:grpSpPr>
          <a:xfrm>
            <a:off x="254103" y="1652449"/>
            <a:ext cx="6231054" cy="5099571"/>
            <a:chOff x="0" y="0"/>
            <a:chExt cx="1270094" cy="1039460"/>
          </a:xfrm>
        </p:grpSpPr>
        <p:sp>
          <p:nvSpPr>
            <p:cNvPr id="5" name="Freeform 5"/>
            <p:cNvSpPr/>
            <p:nvPr/>
          </p:nvSpPr>
          <p:spPr>
            <a:xfrm>
              <a:off x="0" y="0"/>
              <a:ext cx="1270094" cy="1039460"/>
            </a:xfrm>
            <a:custGeom>
              <a:avLst/>
              <a:gdLst/>
              <a:ahLst/>
              <a:cxnLst/>
              <a:rect l="l" t="t" r="r" b="b"/>
              <a:pathLst>
                <a:path w="1270094" h="1039460">
                  <a:moveTo>
                    <a:pt x="62124" y="0"/>
                  </a:moveTo>
                  <a:lnTo>
                    <a:pt x="1207970" y="0"/>
                  </a:lnTo>
                  <a:cubicBezTo>
                    <a:pt x="1224446" y="0"/>
                    <a:pt x="1240248" y="6545"/>
                    <a:pt x="1251898" y="18196"/>
                  </a:cubicBezTo>
                  <a:cubicBezTo>
                    <a:pt x="1263549" y="29846"/>
                    <a:pt x="1270094" y="45647"/>
                    <a:pt x="1270094" y="62124"/>
                  </a:cubicBezTo>
                  <a:lnTo>
                    <a:pt x="1270094" y="977337"/>
                  </a:lnTo>
                  <a:cubicBezTo>
                    <a:pt x="1270094" y="993813"/>
                    <a:pt x="1263549" y="1009614"/>
                    <a:pt x="1251898" y="1021265"/>
                  </a:cubicBezTo>
                  <a:cubicBezTo>
                    <a:pt x="1240248" y="1032915"/>
                    <a:pt x="1224446" y="1039460"/>
                    <a:pt x="1207970" y="1039460"/>
                  </a:cubicBezTo>
                  <a:lnTo>
                    <a:pt x="62124" y="1039460"/>
                  </a:lnTo>
                  <a:cubicBezTo>
                    <a:pt x="45647" y="1039460"/>
                    <a:pt x="29846" y="1032915"/>
                    <a:pt x="18196" y="1021265"/>
                  </a:cubicBezTo>
                  <a:cubicBezTo>
                    <a:pt x="6545" y="1009614"/>
                    <a:pt x="0" y="993813"/>
                    <a:pt x="0" y="977337"/>
                  </a:cubicBezTo>
                  <a:lnTo>
                    <a:pt x="0" y="62124"/>
                  </a:lnTo>
                  <a:cubicBezTo>
                    <a:pt x="0" y="45647"/>
                    <a:pt x="6545" y="29846"/>
                    <a:pt x="18196" y="18196"/>
                  </a:cubicBezTo>
                  <a:cubicBezTo>
                    <a:pt x="29846" y="6545"/>
                    <a:pt x="45647" y="0"/>
                    <a:pt x="62124" y="0"/>
                  </a:cubicBezTo>
                  <a:close/>
                </a:path>
              </a:pathLst>
            </a:custGeom>
            <a:solidFill>
              <a:srgbClr val="FFFFFF"/>
            </a:solidFill>
            <a:ln cap="rnd">
              <a:noFill/>
              <a:prstDash val="solid"/>
              <a:round/>
            </a:ln>
          </p:spPr>
        </p:sp>
        <p:sp>
          <p:nvSpPr>
            <p:cNvPr id="6" name="TextBox 6"/>
            <p:cNvSpPr txBox="1"/>
            <p:nvPr/>
          </p:nvSpPr>
          <p:spPr>
            <a:xfrm>
              <a:off x="0" y="-28575"/>
              <a:ext cx="1270094" cy="1068035"/>
            </a:xfrm>
            <a:prstGeom prst="rect">
              <a:avLst/>
            </a:prstGeom>
          </p:spPr>
          <p:txBody>
            <a:bodyPr lIns="71438" tIns="71438" rIns="71438" bIns="71438" rtlCol="0" anchor="ctr"/>
            <a:lstStyle/>
            <a:p>
              <a:pPr algn="ctr">
                <a:lnSpc>
                  <a:spcPts val="2266"/>
                </a:lnSpc>
              </a:pPr>
              <a:endParaRPr/>
            </a:p>
          </p:txBody>
        </p:sp>
      </p:grpSp>
      <p:grpSp>
        <p:nvGrpSpPr>
          <p:cNvPr id="7" name="Group 7"/>
          <p:cNvGrpSpPr/>
          <p:nvPr/>
        </p:nvGrpSpPr>
        <p:grpSpPr>
          <a:xfrm>
            <a:off x="6485157" y="6752020"/>
            <a:ext cx="5770918" cy="2913240"/>
            <a:chOff x="0" y="0"/>
            <a:chExt cx="1176303" cy="593814"/>
          </a:xfrm>
        </p:grpSpPr>
        <p:sp>
          <p:nvSpPr>
            <p:cNvPr id="8" name="Freeform 8"/>
            <p:cNvSpPr/>
            <p:nvPr/>
          </p:nvSpPr>
          <p:spPr>
            <a:xfrm>
              <a:off x="0" y="0"/>
              <a:ext cx="1176303" cy="593814"/>
            </a:xfrm>
            <a:custGeom>
              <a:avLst/>
              <a:gdLst/>
              <a:ahLst/>
              <a:cxnLst/>
              <a:rect l="l" t="t" r="r" b="b"/>
              <a:pathLst>
                <a:path w="1176303" h="593814">
                  <a:moveTo>
                    <a:pt x="67077" y="0"/>
                  </a:moveTo>
                  <a:lnTo>
                    <a:pt x="1109226" y="0"/>
                  </a:lnTo>
                  <a:cubicBezTo>
                    <a:pt x="1146272" y="0"/>
                    <a:pt x="1176303" y="30031"/>
                    <a:pt x="1176303" y="67077"/>
                  </a:cubicBezTo>
                  <a:lnTo>
                    <a:pt x="1176303" y="526737"/>
                  </a:lnTo>
                  <a:cubicBezTo>
                    <a:pt x="1176303" y="544527"/>
                    <a:pt x="1169236" y="561588"/>
                    <a:pt x="1156657" y="574168"/>
                  </a:cubicBezTo>
                  <a:cubicBezTo>
                    <a:pt x="1144077" y="586747"/>
                    <a:pt x="1127016" y="593814"/>
                    <a:pt x="1109226" y="593814"/>
                  </a:cubicBezTo>
                  <a:lnTo>
                    <a:pt x="67077" y="593814"/>
                  </a:lnTo>
                  <a:cubicBezTo>
                    <a:pt x="30031" y="593814"/>
                    <a:pt x="0" y="563783"/>
                    <a:pt x="0" y="526737"/>
                  </a:cubicBezTo>
                  <a:lnTo>
                    <a:pt x="0" y="67077"/>
                  </a:lnTo>
                  <a:cubicBezTo>
                    <a:pt x="0" y="30031"/>
                    <a:pt x="30031" y="0"/>
                    <a:pt x="67077" y="0"/>
                  </a:cubicBezTo>
                  <a:close/>
                </a:path>
              </a:pathLst>
            </a:custGeom>
            <a:solidFill>
              <a:srgbClr val="FFFFFF"/>
            </a:solidFill>
            <a:ln cap="rnd">
              <a:noFill/>
              <a:prstDash val="solid"/>
              <a:round/>
            </a:ln>
          </p:spPr>
        </p:sp>
        <p:sp>
          <p:nvSpPr>
            <p:cNvPr id="9" name="TextBox 9"/>
            <p:cNvSpPr txBox="1"/>
            <p:nvPr/>
          </p:nvSpPr>
          <p:spPr>
            <a:xfrm>
              <a:off x="0" y="-28575"/>
              <a:ext cx="1176303" cy="622389"/>
            </a:xfrm>
            <a:prstGeom prst="rect">
              <a:avLst/>
            </a:prstGeom>
          </p:spPr>
          <p:txBody>
            <a:bodyPr lIns="71438" tIns="71438" rIns="71438" bIns="71438" rtlCol="0" anchor="ctr"/>
            <a:lstStyle/>
            <a:p>
              <a:pPr algn="ctr">
                <a:lnSpc>
                  <a:spcPts val="2266"/>
                </a:lnSpc>
              </a:pPr>
              <a:endParaRPr/>
            </a:p>
          </p:txBody>
        </p:sp>
      </p:grpSp>
      <p:grpSp>
        <p:nvGrpSpPr>
          <p:cNvPr id="10" name="Group 10"/>
          <p:cNvGrpSpPr/>
          <p:nvPr/>
        </p:nvGrpSpPr>
        <p:grpSpPr>
          <a:xfrm>
            <a:off x="11428692" y="1652449"/>
            <a:ext cx="5705214" cy="4074013"/>
            <a:chOff x="0" y="0"/>
            <a:chExt cx="1162910" cy="830418"/>
          </a:xfrm>
        </p:grpSpPr>
        <p:sp>
          <p:nvSpPr>
            <p:cNvPr id="11" name="Freeform 11"/>
            <p:cNvSpPr/>
            <p:nvPr/>
          </p:nvSpPr>
          <p:spPr>
            <a:xfrm>
              <a:off x="0" y="0"/>
              <a:ext cx="1162910" cy="830418"/>
            </a:xfrm>
            <a:custGeom>
              <a:avLst/>
              <a:gdLst/>
              <a:ahLst/>
              <a:cxnLst/>
              <a:rect l="l" t="t" r="r" b="b"/>
              <a:pathLst>
                <a:path w="1162910" h="830418">
                  <a:moveTo>
                    <a:pt x="67850" y="0"/>
                  </a:moveTo>
                  <a:lnTo>
                    <a:pt x="1095061" y="0"/>
                  </a:lnTo>
                  <a:cubicBezTo>
                    <a:pt x="1113056" y="0"/>
                    <a:pt x="1130313" y="7148"/>
                    <a:pt x="1143038" y="19873"/>
                  </a:cubicBezTo>
                  <a:cubicBezTo>
                    <a:pt x="1155762" y="32597"/>
                    <a:pt x="1162910" y="49855"/>
                    <a:pt x="1162910" y="67850"/>
                  </a:cubicBezTo>
                  <a:lnTo>
                    <a:pt x="1162910" y="762569"/>
                  </a:lnTo>
                  <a:cubicBezTo>
                    <a:pt x="1162910" y="780563"/>
                    <a:pt x="1155762" y="797821"/>
                    <a:pt x="1143038" y="810545"/>
                  </a:cubicBezTo>
                  <a:cubicBezTo>
                    <a:pt x="1130313" y="823270"/>
                    <a:pt x="1113056" y="830418"/>
                    <a:pt x="1095061" y="830418"/>
                  </a:cubicBezTo>
                  <a:lnTo>
                    <a:pt x="67850" y="830418"/>
                  </a:lnTo>
                  <a:cubicBezTo>
                    <a:pt x="49855" y="830418"/>
                    <a:pt x="32597" y="823270"/>
                    <a:pt x="19873" y="810545"/>
                  </a:cubicBezTo>
                  <a:cubicBezTo>
                    <a:pt x="7148" y="797821"/>
                    <a:pt x="0" y="780563"/>
                    <a:pt x="0" y="762569"/>
                  </a:cubicBezTo>
                  <a:lnTo>
                    <a:pt x="0" y="67850"/>
                  </a:lnTo>
                  <a:cubicBezTo>
                    <a:pt x="0" y="49855"/>
                    <a:pt x="7148" y="32597"/>
                    <a:pt x="19873" y="19873"/>
                  </a:cubicBezTo>
                  <a:cubicBezTo>
                    <a:pt x="32597" y="7148"/>
                    <a:pt x="49855" y="0"/>
                    <a:pt x="67850" y="0"/>
                  </a:cubicBezTo>
                  <a:close/>
                </a:path>
              </a:pathLst>
            </a:custGeom>
            <a:solidFill>
              <a:srgbClr val="FFFFFF"/>
            </a:solidFill>
            <a:ln cap="rnd">
              <a:noFill/>
              <a:prstDash val="solid"/>
              <a:round/>
            </a:ln>
          </p:spPr>
        </p:sp>
        <p:sp>
          <p:nvSpPr>
            <p:cNvPr id="12" name="TextBox 12"/>
            <p:cNvSpPr txBox="1"/>
            <p:nvPr/>
          </p:nvSpPr>
          <p:spPr>
            <a:xfrm>
              <a:off x="0" y="-28575"/>
              <a:ext cx="1162910" cy="858993"/>
            </a:xfrm>
            <a:prstGeom prst="rect">
              <a:avLst/>
            </a:prstGeom>
          </p:spPr>
          <p:txBody>
            <a:bodyPr lIns="71438" tIns="71438" rIns="71438" bIns="71438" rtlCol="0" anchor="ctr"/>
            <a:lstStyle/>
            <a:p>
              <a:pPr algn="ctr">
                <a:lnSpc>
                  <a:spcPts val="2266"/>
                </a:lnSpc>
              </a:pPr>
              <a:endParaRPr/>
            </a:p>
          </p:txBody>
        </p:sp>
      </p:grpSp>
      <p:sp>
        <p:nvSpPr>
          <p:cNvPr id="13" name="TextBox 13"/>
          <p:cNvSpPr txBox="1"/>
          <p:nvPr/>
        </p:nvSpPr>
        <p:spPr>
          <a:xfrm>
            <a:off x="1028700" y="1748997"/>
            <a:ext cx="4574463" cy="5003023"/>
          </a:xfrm>
          <a:prstGeom prst="rect">
            <a:avLst/>
          </a:prstGeom>
        </p:spPr>
        <p:txBody>
          <a:bodyPr lIns="0" tIns="0" rIns="0" bIns="0" rtlCol="0" anchor="t">
            <a:spAutoFit/>
          </a:bodyPr>
          <a:lstStyle/>
          <a:p>
            <a:pPr marL="0" lvl="1" indent="0" algn="ctr">
              <a:lnSpc>
                <a:spcPts val="3307"/>
              </a:lnSpc>
              <a:spcBef>
                <a:spcPct val="0"/>
              </a:spcBef>
            </a:pPr>
            <a:r>
              <a:rPr lang="en-US" sz="2362">
                <a:solidFill>
                  <a:srgbClr val="210026"/>
                </a:solidFill>
                <a:latin typeface="Canva Sans"/>
                <a:ea typeface="Canva Sans"/>
                <a:cs typeface="Canva Sans"/>
                <a:sym typeface="Canva Sans"/>
              </a:rPr>
              <a:t>Nº11: Prohíbe explícitamente que las/os usuarias/os compartan, republiquen, distribuyan los contenidos que las/os creadoras/es de contenido venden en la plataforma, y se asigna el derecho de usar, modificar y divulgar a terceros dicho material en la plataforma de modo perpetuo-HUELLA DIGITAL.</a:t>
            </a:r>
          </a:p>
        </p:txBody>
      </p:sp>
      <p:sp>
        <p:nvSpPr>
          <p:cNvPr id="14" name="TextBox 14"/>
          <p:cNvSpPr txBox="1"/>
          <p:nvPr/>
        </p:nvSpPr>
        <p:spPr>
          <a:xfrm>
            <a:off x="7163990" y="6937166"/>
            <a:ext cx="4264702" cy="2495324"/>
          </a:xfrm>
          <a:prstGeom prst="rect">
            <a:avLst/>
          </a:prstGeom>
        </p:spPr>
        <p:txBody>
          <a:bodyPr lIns="0" tIns="0" rIns="0" bIns="0" rtlCol="0" anchor="t">
            <a:spAutoFit/>
          </a:bodyPr>
          <a:lstStyle/>
          <a:p>
            <a:pPr marL="0" lvl="1" indent="0" algn="ctr">
              <a:lnSpc>
                <a:spcPts val="3307"/>
              </a:lnSpc>
              <a:spcBef>
                <a:spcPct val="0"/>
              </a:spcBef>
            </a:pPr>
            <a:r>
              <a:rPr lang="en-US" sz="2362">
                <a:solidFill>
                  <a:srgbClr val="210026"/>
                </a:solidFill>
                <a:latin typeface="Canva Sans"/>
                <a:ea typeface="Canva Sans"/>
                <a:cs typeface="Canva Sans"/>
                <a:sym typeface="Canva Sans"/>
              </a:rPr>
              <a:t>No asume responsabilidad jurídica cuando los contenidos que alberga son ilegales- subir imágenes de mujeres obtenidas mediante cámara oculta o engaño.</a:t>
            </a:r>
          </a:p>
        </p:txBody>
      </p:sp>
      <p:sp>
        <p:nvSpPr>
          <p:cNvPr id="15" name="TextBox 15"/>
          <p:cNvSpPr txBox="1"/>
          <p:nvPr/>
        </p:nvSpPr>
        <p:spPr>
          <a:xfrm>
            <a:off x="3104192" y="52670"/>
            <a:ext cx="12079617" cy="1599779"/>
          </a:xfrm>
          <a:prstGeom prst="rect">
            <a:avLst/>
          </a:prstGeom>
        </p:spPr>
        <p:txBody>
          <a:bodyPr lIns="0" tIns="0" rIns="0" bIns="0" rtlCol="0" anchor="t">
            <a:spAutoFit/>
          </a:bodyPr>
          <a:lstStyle/>
          <a:p>
            <a:pPr marL="0" lvl="0" indent="0" algn="ctr">
              <a:lnSpc>
                <a:spcPts val="5946"/>
              </a:lnSpc>
              <a:spcBef>
                <a:spcPct val="0"/>
              </a:spcBef>
            </a:pPr>
            <a:r>
              <a:rPr lang="en-US" sz="4247" b="1">
                <a:solidFill>
                  <a:srgbClr val="210026"/>
                </a:solidFill>
                <a:latin typeface="Agrandir Wide Bold"/>
                <a:ea typeface="Agrandir Wide Bold"/>
                <a:cs typeface="Agrandir Wide Bold"/>
                <a:sym typeface="Agrandir Wide Bold"/>
              </a:rPr>
              <a:t>CONDICIONES CONTRACTUALES ABUSIVAS</a:t>
            </a:r>
          </a:p>
        </p:txBody>
      </p:sp>
      <p:sp>
        <p:nvSpPr>
          <p:cNvPr id="16" name="TextBox 16"/>
          <p:cNvSpPr txBox="1"/>
          <p:nvPr/>
        </p:nvSpPr>
        <p:spPr>
          <a:xfrm>
            <a:off x="11970524" y="1985878"/>
            <a:ext cx="4697750" cy="3340481"/>
          </a:xfrm>
          <a:prstGeom prst="rect">
            <a:avLst/>
          </a:prstGeom>
        </p:spPr>
        <p:txBody>
          <a:bodyPr lIns="0" tIns="0" rIns="0" bIns="0" rtlCol="0" anchor="t">
            <a:spAutoFit/>
          </a:bodyPr>
          <a:lstStyle/>
          <a:p>
            <a:pPr algn="just">
              <a:lnSpc>
                <a:spcPts val="3304"/>
              </a:lnSpc>
              <a:spcBef>
                <a:spcPct val="0"/>
              </a:spcBef>
            </a:pPr>
            <a:r>
              <a:rPr lang="en-US" sz="2360">
                <a:solidFill>
                  <a:srgbClr val="210026"/>
                </a:solidFill>
                <a:latin typeface="Canva Sans"/>
                <a:ea typeface="Canva Sans"/>
                <a:cs typeface="Canva Sans"/>
                <a:sym typeface="Canva Sans"/>
              </a:rPr>
              <a:t>No tienen bajo control sus condiciones contractuales: aunque alguien pague por el contenido no tiene derecho a usarlo-puedes difundirlo con captura de pantalla, reproducir el contenido en el ordenador y grabarlo con el móvil, etc.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2728739" y="-967002"/>
            <a:ext cx="12830521" cy="13222771"/>
          </a:xfrm>
          <a:custGeom>
            <a:avLst/>
            <a:gdLst/>
            <a:ahLst/>
            <a:cxnLst/>
            <a:rect l="l" t="t" r="r" b="b"/>
            <a:pathLst>
              <a:path w="12830521" h="13222771">
                <a:moveTo>
                  <a:pt x="0" y="0"/>
                </a:moveTo>
                <a:lnTo>
                  <a:pt x="12830522" y="0"/>
                </a:lnTo>
                <a:lnTo>
                  <a:pt x="12830522" y="13222771"/>
                </a:lnTo>
                <a:lnTo>
                  <a:pt x="0" y="13222771"/>
                </a:lnTo>
                <a:lnTo>
                  <a:pt x="0" y="0"/>
                </a:lnTo>
                <a:close/>
              </a:path>
            </a:pathLst>
          </a:custGeom>
          <a:blipFill>
            <a:blip r:embed="rId3">
              <a:alphaModFix amt="32999"/>
            </a:blip>
            <a:stretch>
              <a:fillRect l="-7361" r="-11782" b="-99"/>
            </a:stretch>
          </a:blipFill>
        </p:spPr>
      </p:sp>
      <p:sp>
        <p:nvSpPr>
          <p:cNvPr id="4" name="TextBox 4"/>
          <p:cNvSpPr txBox="1"/>
          <p:nvPr/>
        </p:nvSpPr>
        <p:spPr>
          <a:xfrm>
            <a:off x="1797451" y="222885"/>
            <a:ext cx="15298113" cy="1602105"/>
          </a:xfrm>
          <a:prstGeom prst="rect">
            <a:avLst/>
          </a:prstGeom>
        </p:spPr>
        <p:txBody>
          <a:bodyPr lIns="0" tIns="0" rIns="0" bIns="0" rtlCol="0" anchor="t">
            <a:spAutoFit/>
          </a:bodyPr>
          <a:lstStyle/>
          <a:p>
            <a:pPr algn="ctr">
              <a:lnSpc>
                <a:spcPts val="5460"/>
              </a:lnSpc>
            </a:pPr>
            <a:r>
              <a:rPr lang="en-US" sz="6000" b="1">
                <a:solidFill>
                  <a:srgbClr val="000000"/>
                </a:solidFill>
                <a:latin typeface="Agrandir Wide Bold"/>
                <a:ea typeface="Agrandir Wide Bold"/>
                <a:cs typeface="Agrandir Wide Bold"/>
                <a:sym typeface="Agrandir Wide Bold"/>
              </a:rPr>
              <a:t>ONLYFANS, UNA EXTENSIÓN MÁS DEL NEGOCIO DEL SEXO</a:t>
            </a:r>
          </a:p>
        </p:txBody>
      </p:sp>
      <p:grpSp>
        <p:nvGrpSpPr>
          <p:cNvPr id="5" name="Group 5"/>
          <p:cNvGrpSpPr/>
          <p:nvPr/>
        </p:nvGrpSpPr>
        <p:grpSpPr>
          <a:xfrm>
            <a:off x="1797451" y="1824990"/>
            <a:ext cx="14763804" cy="4905723"/>
            <a:chOff x="0" y="0"/>
            <a:chExt cx="19685072" cy="6540964"/>
          </a:xfrm>
        </p:grpSpPr>
        <p:sp>
          <p:nvSpPr>
            <p:cNvPr id="6" name="Freeform 6"/>
            <p:cNvSpPr/>
            <p:nvPr/>
          </p:nvSpPr>
          <p:spPr>
            <a:xfrm rot="-29999">
              <a:off x="27980" y="25335"/>
              <a:ext cx="5834442" cy="6438005"/>
            </a:xfrm>
            <a:custGeom>
              <a:avLst/>
              <a:gdLst/>
              <a:ahLst/>
              <a:cxnLst/>
              <a:rect l="l" t="t" r="r" b="b"/>
              <a:pathLst>
                <a:path w="5834442" h="6438005">
                  <a:moveTo>
                    <a:pt x="0" y="0"/>
                  </a:moveTo>
                  <a:lnTo>
                    <a:pt x="5834441" y="0"/>
                  </a:lnTo>
                  <a:lnTo>
                    <a:pt x="5834441" y="6438004"/>
                  </a:lnTo>
                  <a:lnTo>
                    <a:pt x="0" y="64380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30000">
              <a:off x="6924072" y="76254"/>
              <a:ext cx="5835679" cy="6439370"/>
            </a:xfrm>
            <a:custGeom>
              <a:avLst/>
              <a:gdLst/>
              <a:ahLst/>
              <a:cxnLst/>
              <a:rect l="l" t="t" r="r" b="b"/>
              <a:pathLst>
                <a:path w="5835679" h="6439370">
                  <a:moveTo>
                    <a:pt x="0" y="0"/>
                  </a:moveTo>
                  <a:lnTo>
                    <a:pt x="5835679" y="0"/>
                  </a:lnTo>
                  <a:lnTo>
                    <a:pt x="5835679" y="6439370"/>
                  </a:lnTo>
                  <a:lnTo>
                    <a:pt x="0" y="64393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30000">
              <a:off x="13821407" y="25340"/>
              <a:ext cx="5835679" cy="6439370"/>
            </a:xfrm>
            <a:custGeom>
              <a:avLst/>
              <a:gdLst/>
              <a:ahLst/>
              <a:cxnLst/>
              <a:rect l="l" t="t" r="r" b="b"/>
              <a:pathLst>
                <a:path w="5835679" h="6439370">
                  <a:moveTo>
                    <a:pt x="0" y="0"/>
                  </a:moveTo>
                  <a:lnTo>
                    <a:pt x="5835679" y="0"/>
                  </a:lnTo>
                  <a:lnTo>
                    <a:pt x="5835679" y="6439370"/>
                  </a:lnTo>
                  <a:lnTo>
                    <a:pt x="0" y="64393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860295" y="1031428"/>
              <a:ext cx="4169810" cy="4528172"/>
            </a:xfrm>
            <a:prstGeom prst="rect">
              <a:avLst/>
            </a:prstGeom>
          </p:spPr>
          <p:txBody>
            <a:bodyPr lIns="0" tIns="0" rIns="0" bIns="0" rtlCol="0" anchor="t">
              <a:spAutoFit/>
            </a:bodyPr>
            <a:lstStyle/>
            <a:p>
              <a:pPr algn="ctr">
                <a:lnSpc>
                  <a:spcPts val="3386"/>
                </a:lnSpc>
                <a:spcBef>
                  <a:spcPct val="0"/>
                </a:spcBef>
              </a:pPr>
              <a:r>
                <a:rPr lang="en-US" sz="2419">
                  <a:solidFill>
                    <a:srgbClr val="000000"/>
                  </a:solidFill>
                  <a:latin typeface="Canva Sans"/>
                  <a:ea typeface="Canva Sans"/>
                  <a:cs typeface="Canva Sans"/>
                  <a:sym typeface="Canva Sans"/>
                </a:rPr>
                <a:t>Normalmente es vista de forma aislada, sin relación alguna con una industria mayor, globalizada y diversificada, que es la industria del sexo.</a:t>
              </a:r>
            </a:p>
          </p:txBody>
        </p:sp>
        <p:sp>
          <p:nvSpPr>
            <p:cNvPr id="10" name="TextBox 10"/>
            <p:cNvSpPr txBox="1"/>
            <p:nvPr/>
          </p:nvSpPr>
          <p:spPr>
            <a:xfrm>
              <a:off x="7481741" y="1036722"/>
              <a:ext cx="4720340" cy="4396180"/>
            </a:xfrm>
            <a:prstGeom prst="rect">
              <a:avLst/>
            </a:prstGeom>
          </p:spPr>
          <p:txBody>
            <a:bodyPr lIns="0" tIns="0" rIns="0" bIns="0" rtlCol="0" anchor="t">
              <a:spAutoFit/>
            </a:bodyPr>
            <a:lstStyle/>
            <a:p>
              <a:pPr algn="ctr">
                <a:lnSpc>
                  <a:spcPts val="2398"/>
                </a:lnSpc>
                <a:spcBef>
                  <a:spcPct val="0"/>
                </a:spcBef>
              </a:pPr>
              <a:r>
                <a:rPr lang="en-US" sz="1713">
                  <a:solidFill>
                    <a:srgbClr val="210026"/>
                  </a:solidFill>
                  <a:latin typeface="Canva Sans"/>
                  <a:ea typeface="Canva Sans"/>
                  <a:cs typeface="Canva Sans"/>
                  <a:sym typeface="Canva Sans"/>
                </a:rPr>
                <a:t>Hablamos de </a:t>
              </a:r>
              <a:r>
                <a:rPr lang="en-US" sz="1713" b="1">
                  <a:solidFill>
                    <a:srgbClr val="C4021A"/>
                  </a:solidFill>
                  <a:latin typeface="Canva Sans Bold"/>
                  <a:ea typeface="Canva Sans Bold"/>
                  <a:cs typeface="Canva Sans Bold"/>
                  <a:sym typeface="Canva Sans Bold"/>
                </a:rPr>
                <a:t>pornografía</a:t>
              </a:r>
              <a:r>
                <a:rPr lang="en-US" sz="1713">
                  <a:solidFill>
                    <a:srgbClr val="210026"/>
                  </a:solidFill>
                  <a:latin typeface="Canva Sans"/>
                  <a:ea typeface="Canva Sans"/>
                  <a:cs typeface="Canva Sans"/>
                  <a:sym typeface="Canva Sans"/>
                </a:rPr>
                <a:t> ya que en esta plataforma se </a:t>
              </a:r>
              <a:r>
                <a:rPr lang="en-US" sz="1713" b="1">
                  <a:solidFill>
                    <a:srgbClr val="210026"/>
                  </a:solidFill>
                  <a:latin typeface="Canva Sans Bold"/>
                  <a:ea typeface="Canva Sans Bold"/>
                  <a:cs typeface="Canva Sans Bold"/>
                  <a:sym typeface="Canva Sans Bold"/>
                </a:rPr>
                <a:t>compran</a:t>
              </a:r>
              <a:r>
                <a:rPr lang="en-US" sz="1713">
                  <a:solidFill>
                    <a:srgbClr val="210026"/>
                  </a:solidFill>
                  <a:latin typeface="Canva Sans"/>
                  <a:ea typeface="Canva Sans"/>
                  <a:cs typeface="Canva Sans"/>
                  <a:sym typeface="Canva Sans"/>
                </a:rPr>
                <a:t> </a:t>
              </a:r>
              <a:r>
                <a:rPr lang="en-US" sz="1713" b="1">
                  <a:solidFill>
                    <a:srgbClr val="210026"/>
                  </a:solidFill>
                  <a:latin typeface="Canva Sans Bold"/>
                  <a:ea typeface="Canva Sans Bold"/>
                  <a:cs typeface="Canva Sans Bold"/>
                  <a:sym typeface="Canva Sans Bold"/>
                </a:rPr>
                <a:t>vídeos</a:t>
              </a:r>
              <a:r>
                <a:rPr lang="en-US" sz="1713">
                  <a:solidFill>
                    <a:srgbClr val="210026"/>
                  </a:solidFill>
                  <a:latin typeface="Canva Sans"/>
                  <a:ea typeface="Canva Sans"/>
                  <a:cs typeface="Canva Sans"/>
                  <a:sym typeface="Canva Sans"/>
                </a:rPr>
                <a:t> e </a:t>
              </a:r>
              <a:r>
                <a:rPr lang="en-US" sz="1713" b="1">
                  <a:solidFill>
                    <a:srgbClr val="210026"/>
                  </a:solidFill>
                  <a:latin typeface="Canva Sans Bold"/>
                  <a:ea typeface="Canva Sans Bold"/>
                  <a:cs typeface="Canva Sans Bold"/>
                  <a:sym typeface="Canva Sans Bold"/>
                </a:rPr>
                <a:t>imágenes</a:t>
              </a:r>
              <a:r>
                <a:rPr lang="en-US" sz="1713">
                  <a:solidFill>
                    <a:srgbClr val="210026"/>
                  </a:solidFill>
                  <a:latin typeface="Canva Sans"/>
                  <a:ea typeface="Canva Sans"/>
                  <a:cs typeface="Canva Sans"/>
                  <a:sym typeface="Canva Sans"/>
                </a:rPr>
                <a:t> </a:t>
              </a:r>
              <a:r>
                <a:rPr lang="en-US" sz="1713" b="1">
                  <a:solidFill>
                    <a:srgbClr val="210026"/>
                  </a:solidFill>
                  <a:latin typeface="Canva Sans Bold"/>
                  <a:ea typeface="Canva Sans Bold"/>
                  <a:cs typeface="Canva Sans Bold"/>
                  <a:sym typeface="Canva Sans Bold"/>
                </a:rPr>
                <a:t>de contenido sexual</a:t>
              </a:r>
              <a:r>
                <a:rPr lang="en-US" sz="1713">
                  <a:solidFill>
                    <a:srgbClr val="210026"/>
                  </a:solidFill>
                  <a:latin typeface="Canva Sans"/>
                  <a:ea typeface="Canva Sans"/>
                  <a:cs typeface="Canva Sans"/>
                  <a:sym typeface="Canva Sans"/>
                </a:rPr>
                <a:t>; y hablamos de </a:t>
              </a:r>
              <a:r>
                <a:rPr lang="en-US" sz="1713" b="1">
                  <a:solidFill>
                    <a:srgbClr val="D10A0A"/>
                  </a:solidFill>
                  <a:latin typeface="Canva Sans Bold"/>
                  <a:ea typeface="Canva Sans Bold"/>
                  <a:cs typeface="Canva Sans Bold"/>
                  <a:sym typeface="Canva Sans Bold"/>
                </a:rPr>
                <a:t>prostitución</a:t>
              </a:r>
              <a:r>
                <a:rPr lang="en-US" sz="1713">
                  <a:solidFill>
                    <a:srgbClr val="210026"/>
                  </a:solidFill>
                  <a:latin typeface="Canva Sans"/>
                  <a:ea typeface="Canva Sans"/>
                  <a:cs typeface="Canva Sans"/>
                  <a:sym typeface="Canva Sans"/>
                </a:rPr>
                <a:t> en tanto en cuanto, a partir de la interacción entre las creadoras de contenido y sus seguidores, se establecen </a:t>
              </a:r>
              <a:r>
                <a:rPr lang="en-US" sz="1713" b="1">
                  <a:solidFill>
                    <a:srgbClr val="210026"/>
                  </a:solidFill>
                  <a:latin typeface="Canva Sans Bold"/>
                  <a:ea typeface="Canva Sans Bold"/>
                  <a:cs typeface="Canva Sans Bold"/>
                  <a:sym typeface="Canva Sans Bold"/>
                </a:rPr>
                <a:t>relaciones digitales y presenciales donde hay un intercambio de sexo por dinero.</a:t>
              </a:r>
            </a:p>
          </p:txBody>
        </p:sp>
        <p:sp>
          <p:nvSpPr>
            <p:cNvPr id="11" name="TextBox 11"/>
            <p:cNvSpPr txBox="1"/>
            <p:nvPr/>
          </p:nvSpPr>
          <p:spPr>
            <a:xfrm>
              <a:off x="14349699" y="680815"/>
              <a:ext cx="4703615" cy="4545739"/>
            </a:xfrm>
            <a:prstGeom prst="rect">
              <a:avLst/>
            </a:prstGeom>
          </p:spPr>
          <p:txBody>
            <a:bodyPr lIns="0" tIns="0" rIns="0" bIns="0" rtlCol="0" anchor="t">
              <a:spAutoFit/>
            </a:bodyPr>
            <a:lstStyle/>
            <a:p>
              <a:pPr algn="ctr">
                <a:lnSpc>
                  <a:spcPts val="2266"/>
                </a:lnSpc>
                <a:spcBef>
                  <a:spcPct val="0"/>
                </a:spcBef>
              </a:pPr>
              <a:r>
                <a:rPr lang="en-US" sz="1619">
                  <a:solidFill>
                    <a:srgbClr val="000000"/>
                  </a:solidFill>
                  <a:latin typeface="Canva Sans"/>
                  <a:ea typeface="Canva Sans"/>
                  <a:cs typeface="Canva Sans"/>
                  <a:sym typeface="Canva Sans"/>
                </a:rPr>
                <a:t>La </a:t>
              </a:r>
              <a:r>
                <a:rPr lang="en-US" sz="1619" b="1">
                  <a:solidFill>
                    <a:srgbClr val="000000"/>
                  </a:solidFill>
                  <a:latin typeface="Canva Sans Bold"/>
                  <a:ea typeface="Canva Sans Bold"/>
                  <a:cs typeface="Canva Sans Bold"/>
                  <a:sym typeface="Canva Sans Bold"/>
                </a:rPr>
                <a:t>demanda de porno-prostitución ha aumentado</a:t>
              </a:r>
              <a:r>
                <a:rPr lang="en-US" sz="1619">
                  <a:solidFill>
                    <a:srgbClr val="000000"/>
                  </a:solidFill>
                  <a:latin typeface="Canva Sans"/>
                  <a:ea typeface="Canva Sans"/>
                  <a:cs typeface="Canva Sans"/>
                  <a:sym typeface="Canva Sans"/>
                </a:rPr>
                <a:t> y para satisfacer esta creciente demanda se captan a niñas, adolescentes y jóvenes para hacer porno amateur, que se adentran en esta plataforma </a:t>
              </a:r>
              <a:r>
                <a:rPr lang="en-US" sz="1619" i="1">
                  <a:solidFill>
                    <a:srgbClr val="000000"/>
                  </a:solidFill>
                  <a:latin typeface="Canva Sans Italics"/>
                  <a:ea typeface="Canva Sans Italics"/>
                  <a:cs typeface="Canva Sans Italics"/>
                  <a:sym typeface="Canva Sans Italics"/>
                </a:rPr>
                <a:t>sin ver este carácter pornográfico y prostitucional</a:t>
              </a:r>
              <a:r>
                <a:rPr lang="en-US" sz="1619">
                  <a:solidFill>
                    <a:srgbClr val="000000"/>
                  </a:solidFill>
                  <a:latin typeface="Canva Sans"/>
                  <a:ea typeface="Canva Sans"/>
                  <a:cs typeface="Canva Sans"/>
                  <a:sym typeface="Canva Sans"/>
                </a:rPr>
                <a:t>, donde orbitan hombres que quieren sacar rédito económico de ellas (novios, agencias, profesionales)</a:t>
              </a:r>
            </a:p>
          </p:txBody>
        </p:sp>
      </p:grpSp>
      <p:sp>
        <p:nvSpPr>
          <p:cNvPr id="12" name="TextBox 12"/>
          <p:cNvSpPr txBox="1"/>
          <p:nvPr/>
        </p:nvSpPr>
        <p:spPr>
          <a:xfrm>
            <a:off x="614654" y="7312813"/>
            <a:ext cx="16980346" cy="1996725"/>
          </a:xfrm>
          <a:prstGeom prst="rect">
            <a:avLst/>
          </a:prstGeom>
        </p:spPr>
        <p:txBody>
          <a:bodyPr lIns="0" tIns="0" rIns="0" bIns="0" rtlCol="0" anchor="t">
            <a:spAutoFit/>
          </a:bodyPr>
          <a:lstStyle/>
          <a:p>
            <a:pPr algn="ctr">
              <a:lnSpc>
                <a:spcPts val="2653"/>
              </a:lnSpc>
              <a:spcBef>
                <a:spcPct val="0"/>
              </a:spcBef>
            </a:pPr>
            <a:r>
              <a:rPr lang="en-US" sz="1895">
                <a:solidFill>
                  <a:srgbClr val="000000"/>
                </a:solidFill>
                <a:latin typeface="Canva Sans"/>
                <a:ea typeface="Canva Sans"/>
                <a:cs typeface="Canva Sans"/>
                <a:sym typeface="Canva Sans"/>
              </a:rPr>
              <a:t>Supone un espacio para las </a:t>
            </a:r>
            <a:r>
              <a:rPr lang="en-US" sz="1895" b="1">
                <a:solidFill>
                  <a:srgbClr val="000000"/>
                </a:solidFill>
                <a:latin typeface="Canva Sans Bold"/>
                <a:ea typeface="Canva Sans Bold"/>
                <a:cs typeface="Canva Sans Bold"/>
                <a:sym typeface="Canva Sans Bold"/>
              </a:rPr>
              <a:t>nuevas formas de explotación sexual</a:t>
            </a:r>
            <a:r>
              <a:rPr lang="en-US" sz="1895">
                <a:solidFill>
                  <a:srgbClr val="000000"/>
                </a:solidFill>
                <a:latin typeface="Canva Sans"/>
                <a:ea typeface="Canva Sans"/>
                <a:cs typeface="Canva Sans"/>
                <a:sym typeface="Canva Sans"/>
              </a:rPr>
              <a:t> que desplazan las clásicas características: </a:t>
            </a:r>
          </a:p>
          <a:p>
            <a:pPr algn="ctr">
              <a:lnSpc>
                <a:spcPts val="2653"/>
              </a:lnSpc>
              <a:spcBef>
                <a:spcPct val="0"/>
              </a:spcBef>
            </a:pPr>
            <a:r>
              <a:rPr lang="en-US" sz="1895" b="1">
                <a:solidFill>
                  <a:srgbClr val="D10A0A"/>
                </a:solidFill>
                <a:latin typeface="Canva Sans Bold"/>
                <a:ea typeface="Canva Sans Bold"/>
                <a:cs typeface="Canva Sans Bold"/>
                <a:sym typeface="Canva Sans Bold"/>
              </a:rPr>
              <a:t>Pornografía</a:t>
            </a:r>
            <a:r>
              <a:rPr lang="en-US" sz="1895">
                <a:solidFill>
                  <a:srgbClr val="000000"/>
                </a:solidFill>
                <a:latin typeface="Canva Sans"/>
                <a:ea typeface="Canva Sans"/>
                <a:cs typeface="Canva Sans"/>
                <a:sym typeface="Canva Sans"/>
              </a:rPr>
              <a:t>: la productora, los actores y el set de rodaje están ausentes y es la mujer la que normalmente aporta la cámara de su móvil, de su ordenador, la que pone la habitación, el vestuario y la idea. También aporta el producto que es ella misma (Aráguez, 2023)</a:t>
            </a:r>
          </a:p>
          <a:p>
            <a:pPr algn="ctr">
              <a:lnSpc>
                <a:spcPts val="2653"/>
              </a:lnSpc>
              <a:spcBef>
                <a:spcPct val="0"/>
              </a:spcBef>
            </a:pPr>
            <a:r>
              <a:rPr lang="en-US" sz="1895" b="1">
                <a:solidFill>
                  <a:srgbClr val="D10A0A"/>
                </a:solidFill>
                <a:latin typeface="Canva Sans Bold"/>
                <a:ea typeface="Canva Sans Bold"/>
                <a:cs typeface="Canva Sans Bold"/>
                <a:sym typeface="Canva Sans Bold"/>
              </a:rPr>
              <a:t>Prostitución</a:t>
            </a:r>
            <a:r>
              <a:rPr lang="en-US" sz="1895">
                <a:solidFill>
                  <a:srgbClr val="000000"/>
                </a:solidFill>
                <a:latin typeface="Canva Sans"/>
                <a:ea typeface="Canva Sans"/>
                <a:cs typeface="Canva Sans"/>
                <a:sym typeface="Canva Sans"/>
              </a:rPr>
              <a:t>: ya no solo está en las calles, barrios y clubes-migración masiva al espacio virtual acelerado por la pandemia (mujeres prostituidas que ya ejercían y nuevas mujeres jóvenes).</a:t>
            </a:r>
          </a:p>
          <a:p>
            <a:pPr algn="ctr">
              <a:lnSpc>
                <a:spcPts val="2653"/>
              </a:lnSpc>
              <a:spcBef>
                <a:spcPct val="0"/>
              </a:spcBef>
            </a:pPr>
            <a:r>
              <a:rPr lang="en-US" sz="1895">
                <a:solidFill>
                  <a:srgbClr val="000000"/>
                </a:solidFill>
                <a:latin typeface="Canva Sans"/>
                <a:ea typeface="Canva Sans"/>
                <a:cs typeface="Canva Sans"/>
                <a:sym typeface="Canva Sans"/>
              </a:rPr>
              <a:t>No hay estigma. “Eres tú, en tu casa, vendes una foto erótica, que te empodera y se acabó”</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2728739" y="-939546"/>
            <a:ext cx="12830521" cy="13222771"/>
          </a:xfrm>
          <a:custGeom>
            <a:avLst/>
            <a:gdLst/>
            <a:ahLst/>
            <a:cxnLst/>
            <a:rect l="l" t="t" r="r" b="b"/>
            <a:pathLst>
              <a:path w="12830521" h="13222771">
                <a:moveTo>
                  <a:pt x="0" y="0"/>
                </a:moveTo>
                <a:lnTo>
                  <a:pt x="12830522" y="0"/>
                </a:lnTo>
                <a:lnTo>
                  <a:pt x="12830522" y="13222771"/>
                </a:lnTo>
                <a:lnTo>
                  <a:pt x="0" y="13222771"/>
                </a:lnTo>
                <a:lnTo>
                  <a:pt x="0" y="0"/>
                </a:lnTo>
                <a:close/>
              </a:path>
            </a:pathLst>
          </a:custGeom>
          <a:blipFill>
            <a:blip r:embed="rId3">
              <a:alphaModFix amt="32999"/>
            </a:blip>
            <a:stretch>
              <a:fillRect l="-7361" r="-11782" b="-99"/>
            </a:stretch>
          </a:blipFill>
        </p:spPr>
      </p:sp>
      <p:grpSp>
        <p:nvGrpSpPr>
          <p:cNvPr id="4" name="Group 4"/>
          <p:cNvGrpSpPr/>
          <p:nvPr/>
        </p:nvGrpSpPr>
        <p:grpSpPr>
          <a:xfrm>
            <a:off x="2029319" y="415659"/>
            <a:ext cx="14229362" cy="4727841"/>
            <a:chOff x="0" y="0"/>
            <a:chExt cx="18972483" cy="6303789"/>
          </a:xfrm>
        </p:grpSpPr>
        <p:sp>
          <p:nvSpPr>
            <p:cNvPr id="5" name="Freeform 5"/>
            <p:cNvSpPr/>
            <p:nvPr/>
          </p:nvSpPr>
          <p:spPr>
            <a:xfrm rot="-29999">
              <a:off x="26971" y="24421"/>
              <a:ext cx="5624077" cy="6205878"/>
            </a:xfrm>
            <a:custGeom>
              <a:avLst/>
              <a:gdLst/>
              <a:ahLst/>
              <a:cxnLst/>
              <a:rect l="l" t="t" r="r" b="b"/>
              <a:pathLst>
                <a:path w="5624077" h="6205878">
                  <a:moveTo>
                    <a:pt x="0" y="0"/>
                  </a:moveTo>
                  <a:lnTo>
                    <a:pt x="5624077" y="0"/>
                  </a:lnTo>
                  <a:lnTo>
                    <a:pt x="5624077" y="6205878"/>
                  </a:lnTo>
                  <a:lnTo>
                    <a:pt x="0" y="62058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30000">
              <a:off x="6674197" y="73490"/>
              <a:ext cx="5624077" cy="6205878"/>
            </a:xfrm>
            <a:custGeom>
              <a:avLst/>
              <a:gdLst/>
              <a:ahLst/>
              <a:cxnLst/>
              <a:rect l="l" t="t" r="r" b="b"/>
              <a:pathLst>
                <a:path w="5624077" h="6205878">
                  <a:moveTo>
                    <a:pt x="0" y="0"/>
                  </a:moveTo>
                  <a:lnTo>
                    <a:pt x="5624077" y="0"/>
                  </a:lnTo>
                  <a:lnTo>
                    <a:pt x="5624077" y="6205877"/>
                  </a:lnTo>
                  <a:lnTo>
                    <a:pt x="0" y="62058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30000">
              <a:off x="13321435" y="24421"/>
              <a:ext cx="5624077" cy="6205878"/>
            </a:xfrm>
            <a:custGeom>
              <a:avLst/>
              <a:gdLst/>
              <a:ahLst/>
              <a:cxnLst/>
              <a:rect l="l" t="t" r="r" b="b"/>
              <a:pathLst>
                <a:path w="5624077" h="6205878">
                  <a:moveTo>
                    <a:pt x="0" y="0"/>
                  </a:moveTo>
                  <a:lnTo>
                    <a:pt x="5624077" y="0"/>
                  </a:lnTo>
                  <a:lnTo>
                    <a:pt x="5624077" y="6205878"/>
                  </a:lnTo>
                  <a:lnTo>
                    <a:pt x="0" y="62058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590683" y="863692"/>
              <a:ext cx="4497834" cy="4004180"/>
            </a:xfrm>
            <a:prstGeom prst="rect">
              <a:avLst/>
            </a:prstGeom>
          </p:spPr>
          <p:txBody>
            <a:bodyPr lIns="0" tIns="0" rIns="0" bIns="0" rtlCol="0" anchor="t">
              <a:spAutoFit/>
            </a:bodyPr>
            <a:lstStyle/>
            <a:p>
              <a:pPr algn="ctr">
                <a:lnSpc>
                  <a:spcPts val="3052"/>
                </a:lnSpc>
                <a:spcBef>
                  <a:spcPct val="0"/>
                </a:spcBef>
              </a:pPr>
              <a:r>
                <a:rPr lang="en-US" sz="2180" b="1">
                  <a:solidFill>
                    <a:srgbClr val="210026"/>
                  </a:solidFill>
                  <a:latin typeface="Canva Sans Bold"/>
                  <a:ea typeface="Canva Sans Bold"/>
                  <a:cs typeface="Canva Sans Bold"/>
                  <a:sym typeface="Canva Sans Bold"/>
                </a:rPr>
                <a:t>Migración </a:t>
              </a:r>
              <a:r>
                <a:rPr lang="en-US" sz="2180">
                  <a:solidFill>
                    <a:srgbClr val="210026"/>
                  </a:solidFill>
                  <a:latin typeface="Canva Sans"/>
                  <a:ea typeface="Canva Sans"/>
                  <a:cs typeface="Canva Sans"/>
                  <a:sym typeface="Canva Sans"/>
                </a:rPr>
                <a:t>de las nuevas formas de explotación sexual de las mujeres a las </a:t>
              </a:r>
              <a:r>
                <a:rPr lang="en-US" sz="2180" b="1">
                  <a:solidFill>
                    <a:srgbClr val="210026"/>
                  </a:solidFill>
                  <a:latin typeface="Canva Sans Bold"/>
                  <a:ea typeface="Canva Sans Bold"/>
                  <a:cs typeface="Canva Sans Bold"/>
                  <a:sym typeface="Canva Sans Bold"/>
                </a:rPr>
                <a:t>redes sociales</a:t>
              </a:r>
              <a:r>
                <a:rPr lang="en-US" sz="2180">
                  <a:solidFill>
                    <a:srgbClr val="210026"/>
                  </a:solidFill>
                  <a:latin typeface="Canva Sans"/>
                  <a:ea typeface="Canva Sans"/>
                  <a:cs typeface="Canva Sans"/>
                  <a:sym typeface="Canva Sans"/>
                </a:rPr>
                <a:t>, donde es más fácil que el patriarcado se refuerce ya que </a:t>
              </a:r>
              <a:r>
                <a:rPr lang="en-US" sz="2180" b="1">
                  <a:solidFill>
                    <a:srgbClr val="210026"/>
                  </a:solidFill>
                  <a:latin typeface="Canva Sans Bold"/>
                  <a:ea typeface="Canva Sans Bold"/>
                  <a:cs typeface="Canva Sans Bold"/>
                  <a:sym typeface="Canva Sans Bold"/>
                </a:rPr>
                <a:t>no</a:t>
              </a:r>
              <a:r>
                <a:rPr lang="en-US" sz="2180">
                  <a:solidFill>
                    <a:srgbClr val="210026"/>
                  </a:solidFill>
                  <a:latin typeface="Canva Sans"/>
                  <a:ea typeface="Canva Sans"/>
                  <a:cs typeface="Canva Sans"/>
                  <a:sym typeface="Canva Sans"/>
                </a:rPr>
                <a:t> está </a:t>
              </a:r>
              <a:r>
                <a:rPr lang="en-US" sz="2180" b="1">
                  <a:solidFill>
                    <a:srgbClr val="210026"/>
                  </a:solidFill>
                  <a:latin typeface="Canva Sans Bold"/>
                  <a:ea typeface="Canva Sans Bold"/>
                  <a:cs typeface="Canva Sans Bold"/>
                  <a:sym typeface="Canva Sans Bold"/>
                </a:rPr>
                <a:t>regularizado.</a:t>
              </a:r>
            </a:p>
          </p:txBody>
        </p:sp>
        <p:sp>
          <p:nvSpPr>
            <p:cNvPr id="9" name="TextBox 9"/>
            <p:cNvSpPr txBox="1"/>
            <p:nvPr/>
          </p:nvSpPr>
          <p:spPr>
            <a:xfrm>
              <a:off x="7144853" y="1502817"/>
              <a:ext cx="4519675" cy="2676971"/>
            </a:xfrm>
            <a:prstGeom prst="rect">
              <a:avLst/>
            </a:prstGeom>
          </p:spPr>
          <p:txBody>
            <a:bodyPr lIns="0" tIns="0" rIns="0" bIns="0" rtlCol="0" anchor="t">
              <a:spAutoFit/>
            </a:bodyPr>
            <a:lstStyle/>
            <a:p>
              <a:pPr algn="ctr">
                <a:lnSpc>
                  <a:spcPts val="2681"/>
                </a:lnSpc>
                <a:spcBef>
                  <a:spcPct val="0"/>
                </a:spcBef>
              </a:pPr>
              <a:r>
                <a:rPr lang="en-US" sz="1915">
                  <a:solidFill>
                    <a:srgbClr val="210026"/>
                  </a:solidFill>
                  <a:latin typeface="Canva Sans"/>
                  <a:ea typeface="Canva Sans"/>
                  <a:cs typeface="Canva Sans"/>
                  <a:sym typeface="Canva Sans"/>
                </a:rPr>
                <a:t>El negocio proxeneta ha aprovechado el desarrollo de las nuevas tecnologías y el </a:t>
              </a:r>
              <a:r>
                <a:rPr lang="en-US" sz="1915" b="1">
                  <a:solidFill>
                    <a:srgbClr val="210026"/>
                  </a:solidFill>
                  <a:latin typeface="Canva Sans Bold"/>
                  <a:ea typeface="Canva Sans Bold"/>
                  <a:cs typeface="Canva Sans Bold"/>
                  <a:sym typeface="Canva Sans Bold"/>
                </a:rPr>
                <a:t>protagonismo</a:t>
              </a:r>
              <a:r>
                <a:rPr lang="en-US" sz="1915">
                  <a:solidFill>
                    <a:srgbClr val="210026"/>
                  </a:solidFill>
                  <a:latin typeface="Canva Sans"/>
                  <a:ea typeface="Canva Sans"/>
                  <a:cs typeface="Canva Sans"/>
                  <a:sym typeface="Canva Sans"/>
                </a:rPr>
                <a:t> de estas en la </a:t>
              </a:r>
              <a:r>
                <a:rPr lang="en-US" sz="1915" b="1">
                  <a:solidFill>
                    <a:srgbClr val="210026"/>
                  </a:solidFill>
                  <a:latin typeface="Canva Sans Bold"/>
                  <a:ea typeface="Canva Sans Bold"/>
                  <a:cs typeface="Canva Sans Bold"/>
                  <a:sym typeface="Canva Sans Bold"/>
                </a:rPr>
                <a:t>vida cotidiana de las jóvenes para llegar a ellas.</a:t>
              </a:r>
            </a:p>
          </p:txBody>
        </p:sp>
        <p:sp>
          <p:nvSpPr>
            <p:cNvPr id="10" name="TextBox 10"/>
            <p:cNvSpPr txBox="1"/>
            <p:nvPr/>
          </p:nvSpPr>
          <p:spPr>
            <a:xfrm>
              <a:off x="13793984" y="1117596"/>
              <a:ext cx="4548758" cy="2425658"/>
            </a:xfrm>
            <a:prstGeom prst="rect">
              <a:avLst/>
            </a:prstGeom>
          </p:spPr>
          <p:txBody>
            <a:bodyPr lIns="0" tIns="0" rIns="0" bIns="0" rtlCol="0" anchor="t">
              <a:spAutoFit/>
            </a:bodyPr>
            <a:lstStyle/>
            <a:p>
              <a:pPr algn="ctr">
                <a:lnSpc>
                  <a:spcPts val="2435"/>
                </a:lnSpc>
                <a:spcBef>
                  <a:spcPct val="0"/>
                </a:spcBef>
              </a:pPr>
              <a:r>
                <a:rPr lang="en-US" sz="1739" b="1">
                  <a:solidFill>
                    <a:srgbClr val="000000"/>
                  </a:solidFill>
                  <a:latin typeface="Canva Sans Bold"/>
                  <a:ea typeface="Canva Sans Bold"/>
                  <a:cs typeface="Canva Sans Bold"/>
                  <a:sym typeface="Canva Sans Bold"/>
                </a:rPr>
                <a:t>Deslocalización y digitalización </a:t>
              </a:r>
              <a:r>
                <a:rPr lang="en-US" sz="1739">
                  <a:solidFill>
                    <a:srgbClr val="000000"/>
                  </a:solidFill>
                  <a:latin typeface="Canva Sans"/>
                  <a:ea typeface="Canva Sans"/>
                  <a:cs typeface="Canva Sans"/>
                  <a:sym typeface="Canva Sans"/>
                </a:rPr>
                <a:t>del </a:t>
              </a:r>
              <a:r>
                <a:rPr lang="en-US" sz="1739" b="1">
                  <a:solidFill>
                    <a:srgbClr val="000000"/>
                  </a:solidFill>
                  <a:latin typeface="Canva Sans Bold"/>
                  <a:ea typeface="Canva Sans Bold"/>
                  <a:cs typeface="Canva Sans Bold"/>
                  <a:sym typeface="Canva Sans Bold"/>
                </a:rPr>
                <a:t>espacio prostitucional</a:t>
              </a:r>
              <a:r>
                <a:rPr lang="en-US" sz="1739">
                  <a:solidFill>
                    <a:srgbClr val="000000"/>
                  </a:solidFill>
                  <a:latin typeface="Canva Sans"/>
                  <a:ea typeface="Canva Sans"/>
                  <a:cs typeface="Canva Sans"/>
                  <a:sym typeface="Canva Sans"/>
                </a:rPr>
                <a:t>: la interacción de puteros y mujeres prostituidas migra al entorno virtual.</a:t>
              </a:r>
            </a:p>
          </p:txBody>
        </p:sp>
      </p:grpSp>
      <p:sp>
        <p:nvSpPr>
          <p:cNvPr id="11" name="Freeform 11"/>
          <p:cNvSpPr/>
          <p:nvPr/>
        </p:nvSpPr>
        <p:spPr>
          <a:xfrm>
            <a:off x="199250" y="6098979"/>
            <a:ext cx="9774865" cy="4325378"/>
          </a:xfrm>
          <a:custGeom>
            <a:avLst/>
            <a:gdLst/>
            <a:ahLst/>
            <a:cxnLst/>
            <a:rect l="l" t="t" r="r" b="b"/>
            <a:pathLst>
              <a:path w="9774865" h="4325378">
                <a:moveTo>
                  <a:pt x="0" y="0"/>
                </a:moveTo>
                <a:lnTo>
                  <a:pt x="9774865" y="0"/>
                </a:lnTo>
                <a:lnTo>
                  <a:pt x="9774865" y="4325377"/>
                </a:lnTo>
                <a:lnTo>
                  <a:pt x="0" y="43253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740764" y="6477334"/>
            <a:ext cx="8691836" cy="3521043"/>
          </a:xfrm>
          <a:prstGeom prst="rect">
            <a:avLst/>
          </a:prstGeom>
        </p:spPr>
        <p:txBody>
          <a:bodyPr lIns="0" tIns="0" rIns="0" bIns="0" rtlCol="0" anchor="t">
            <a:spAutoFit/>
          </a:bodyPr>
          <a:lstStyle/>
          <a:p>
            <a:pPr algn="ctr">
              <a:lnSpc>
                <a:spcPts val="2801"/>
              </a:lnSpc>
              <a:spcBef>
                <a:spcPct val="0"/>
              </a:spcBef>
            </a:pPr>
            <a:r>
              <a:rPr lang="en-US" sz="2001" b="1">
                <a:solidFill>
                  <a:srgbClr val="000000"/>
                </a:solidFill>
                <a:latin typeface="Canva Sans Bold"/>
                <a:ea typeface="Canva Sans Bold"/>
                <a:cs typeface="Canva Sans Bold"/>
                <a:sym typeface="Canva Sans Bold"/>
              </a:rPr>
              <a:t> Precariedad laboral y económica de las mujeres jóvenes:</a:t>
            </a:r>
          </a:p>
          <a:p>
            <a:pPr algn="ctr">
              <a:lnSpc>
                <a:spcPts val="2801"/>
              </a:lnSpc>
              <a:spcBef>
                <a:spcPct val="0"/>
              </a:spcBef>
            </a:pPr>
            <a:r>
              <a:rPr lang="en-US" sz="2001">
                <a:solidFill>
                  <a:srgbClr val="000000"/>
                </a:solidFill>
                <a:latin typeface="Canva Sans"/>
                <a:ea typeface="Canva Sans"/>
                <a:cs typeface="Canva Sans"/>
                <a:sym typeface="Canva Sans"/>
              </a:rPr>
              <a:t>La clase social como variable fundamental: donde las clases bajas están en una especial situación de vulnerabilidad.</a:t>
            </a:r>
          </a:p>
          <a:p>
            <a:pPr algn="ctr">
              <a:lnSpc>
                <a:spcPts val="2801"/>
              </a:lnSpc>
              <a:spcBef>
                <a:spcPct val="0"/>
              </a:spcBef>
            </a:pPr>
            <a:r>
              <a:rPr lang="en-US" sz="2001">
                <a:solidFill>
                  <a:srgbClr val="000000"/>
                </a:solidFill>
                <a:latin typeface="Canva Sans"/>
                <a:ea typeface="Canva Sans"/>
                <a:cs typeface="Canva Sans"/>
                <a:sym typeface="Canva Sans"/>
              </a:rPr>
              <a:t>Incremento de las mujeres menores en situación de protección residentes en centros de acogida (especial vulnerabilidad económica y social).</a:t>
            </a:r>
          </a:p>
          <a:p>
            <a:pPr algn="ctr">
              <a:lnSpc>
                <a:spcPts val="2801"/>
              </a:lnSpc>
              <a:spcBef>
                <a:spcPct val="0"/>
              </a:spcBef>
            </a:pPr>
            <a:r>
              <a:rPr lang="en-US" sz="2001">
                <a:solidFill>
                  <a:srgbClr val="000000"/>
                </a:solidFill>
                <a:latin typeface="Canva Sans"/>
                <a:ea typeface="Canva Sans"/>
                <a:cs typeface="Canva Sans"/>
                <a:sym typeface="Canva Sans"/>
              </a:rPr>
              <a:t>Permisividad de la plataforma con la pornografía de menores.</a:t>
            </a:r>
          </a:p>
          <a:p>
            <a:pPr algn="ctr">
              <a:lnSpc>
                <a:spcPts val="2801"/>
              </a:lnSpc>
              <a:spcBef>
                <a:spcPct val="0"/>
              </a:spcBef>
            </a:pPr>
            <a:r>
              <a:rPr lang="en-US" sz="2001">
                <a:solidFill>
                  <a:srgbClr val="000000"/>
                </a:solidFill>
                <a:latin typeface="Canva Sans"/>
                <a:ea typeface="Canva Sans"/>
                <a:cs typeface="Canva Sans"/>
                <a:sym typeface="Canva Sans"/>
              </a:rPr>
              <a:t>Aunque la plataforma dice prohibir la presencia de menores de 18 años: las/os menores usan identificaciones falsas para configurar sus cuentas.</a:t>
            </a:r>
          </a:p>
        </p:txBody>
      </p:sp>
      <p:sp>
        <p:nvSpPr>
          <p:cNvPr id="13" name="Freeform 13"/>
          <p:cNvSpPr/>
          <p:nvPr/>
        </p:nvSpPr>
        <p:spPr>
          <a:xfrm>
            <a:off x="10566022" y="6719495"/>
            <a:ext cx="7300225" cy="3084344"/>
          </a:xfrm>
          <a:custGeom>
            <a:avLst/>
            <a:gdLst/>
            <a:ahLst/>
            <a:cxnLst/>
            <a:rect l="l" t="t" r="r" b="b"/>
            <a:pathLst>
              <a:path w="7300225" h="3084344">
                <a:moveTo>
                  <a:pt x="0" y="0"/>
                </a:moveTo>
                <a:lnTo>
                  <a:pt x="7300224" y="0"/>
                </a:lnTo>
                <a:lnTo>
                  <a:pt x="7300224" y="3084345"/>
                </a:lnTo>
                <a:lnTo>
                  <a:pt x="0" y="3084345"/>
                </a:lnTo>
                <a:lnTo>
                  <a:pt x="0" y="0"/>
                </a:lnTo>
                <a:close/>
              </a:path>
            </a:pathLst>
          </a:custGeom>
          <a:blipFill>
            <a:blip r:embed="rId8"/>
            <a:stretch>
              <a:fillRect b="-247"/>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3065</Words>
  <Application>Microsoft Macintosh PowerPoint</Application>
  <PresentationFormat>Personalizado</PresentationFormat>
  <Paragraphs>178</Paragraphs>
  <Slides>22</Slides>
  <Notes>4</Notes>
  <HiddenSlides>2</HiddenSlides>
  <MMClips>0</MMClips>
  <ScaleCrop>false</ScaleCrop>
  <HeadingPairs>
    <vt:vector size="6" baseType="variant">
      <vt:variant>
        <vt:lpstr>Fuentes usadas</vt:lpstr>
      </vt:variant>
      <vt:variant>
        <vt:i4>29</vt:i4>
      </vt:variant>
      <vt:variant>
        <vt:lpstr>Tema</vt:lpstr>
      </vt:variant>
      <vt:variant>
        <vt:i4>1</vt:i4>
      </vt:variant>
      <vt:variant>
        <vt:lpstr>Títulos de diapositiva</vt:lpstr>
      </vt:variant>
      <vt:variant>
        <vt:i4>22</vt:i4>
      </vt:variant>
    </vt:vector>
  </HeadingPairs>
  <TitlesOfParts>
    <vt:vector size="52" baseType="lpstr">
      <vt:lpstr>Arial</vt:lpstr>
      <vt:lpstr>Arial Italics</vt:lpstr>
      <vt:lpstr>Glacial Indifference Bold Italics</vt:lpstr>
      <vt:lpstr>Cousine</vt:lpstr>
      <vt:lpstr>Canva Sans Medium</vt:lpstr>
      <vt:lpstr>Canva Sans Bold Italics</vt:lpstr>
      <vt:lpstr>Cousine Italics</vt:lpstr>
      <vt:lpstr>Glacial Indifference Bold</vt:lpstr>
      <vt:lpstr>Glacial Indifference</vt:lpstr>
      <vt:lpstr>Agrandir Wide Bold</vt:lpstr>
      <vt:lpstr>Canva Sans</vt:lpstr>
      <vt:lpstr>ดองเต่า</vt:lpstr>
      <vt:lpstr>Arial Bold</vt:lpstr>
      <vt:lpstr>Agrandir Wide Bold Italics</vt:lpstr>
      <vt:lpstr>Calibri</vt:lpstr>
      <vt:lpstr>Chau Philomene</vt:lpstr>
      <vt:lpstr>Agrandir Wide Ultra-Bold</vt:lpstr>
      <vt:lpstr>Klein Bold</vt:lpstr>
      <vt:lpstr>Cup Cakes</vt:lpstr>
      <vt:lpstr>Cousine Bold</vt:lpstr>
      <vt:lpstr>Agrandir Heavy</vt:lpstr>
      <vt:lpstr>Agrandir Wide Medium</vt:lpstr>
      <vt:lpstr>Canva Sans Bold</vt:lpstr>
      <vt:lpstr>Arial Bold Italics</vt:lpstr>
      <vt:lpstr>Agrandir Bold</vt:lpstr>
      <vt:lpstr>TT Rounds Condensed Italics</vt:lpstr>
      <vt:lpstr>TT Rounds Condensed</vt:lpstr>
      <vt:lpstr>Canva Sans Italics</vt:lpstr>
      <vt:lpstr>TT Rounds Condensed Bold Italics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Informe Onlyfans_Ministerio de Igualdad_Moni.pptx</dc:title>
  <cp:lastModifiedBy>Laura Barrios</cp:lastModifiedBy>
  <cp:revision>2</cp:revision>
  <dcterms:created xsi:type="dcterms:W3CDTF">2006-08-16T00:00:00Z</dcterms:created>
  <dcterms:modified xsi:type="dcterms:W3CDTF">2024-09-19T10:17:23Z</dcterms:modified>
  <dc:identifier>DAGP_cTYNo0</dc:identifier>
</cp:coreProperties>
</file>